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7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256" r:id="rId3"/>
    <p:sldId id="257" r:id="rId4"/>
    <p:sldId id="258" r:id="rId5"/>
    <p:sldId id="259" r:id="rId6"/>
    <p:sldId id="260" r:id="rId7"/>
    <p:sldId id="261" r:id="rId8"/>
    <p:sldId id="263" r:id="rId9"/>
    <p:sldId id="264" r:id="rId10"/>
    <p:sldId id="265" r:id="rId11"/>
    <p:sldId id="291" r:id="rId12"/>
    <p:sldId id="303" r:id="rId13"/>
    <p:sldId id="312" r:id="rId14"/>
    <p:sldId id="267" r:id="rId15"/>
    <p:sldId id="268" r:id="rId16"/>
    <p:sldId id="266" r:id="rId17"/>
    <p:sldId id="269" r:id="rId18"/>
    <p:sldId id="283" r:id="rId19"/>
    <p:sldId id="282" r:id="rId20"/>
    <p:sldId id="285" r:id="rId21"/>
    <p:sldId id="299" r:id="rId22"/>
    <p:sldId id="289" r:id="rId23"/>
    <p:sldId id="286" r:id="rId24"/>
    <p:sldId id="287" r:id="rId25"/>
    <p:sldId id="276" r:id="rId26"/>
    <p:sldId id="271" r:id="rId27"/>
    <p:sldId id="272" r:id="rId28"/>
    <p:sldId id="273" r:id="rId29"/>
    <p:sldId id="274" r:id="rId30"/>
    <p:sldId id="275" r:id="rId31"/>
    <p:sldId id="277" r:id="rId32"/>
    <p:sldId id="278" r:id="rId33"/>
    <p:sldId id="279" r:id="rId34"/>
    <p:sldId id="280" r:id="rId35"/>
    <p:sldId id="270" r:id="rId36"/>
    <p:sldId id="297" r:id="rId37"/>
    <p:sldId id="305" r:id="rId38"/>
    <p:sldId id="292" r:id="rId39"/>
    <p:sldId id="293" r:id="rId40"/>
    <p:sldId id="294" r:id="rId41"/>
    <p:sldId id="308" r:id="rId42"/>
    <p:sldId id="298" r:id="rId43"/>
    <p:sldId id="296" r:id="rId44"/>
    <p:sldId id="304" r:id="rId45"/>
    <p:sldId id="302" r:id="rId46"/>
    <p:sldId id="307" r:id="rId47"/>
    <p:sldId id="310" r:id="rId48"/>
    <p:sldId id="309" r:id="rId49"/>
    <p:sldId id="306" r:id="rId50"/>
    <p:sldId id="295" r:id="rId51"/>
    <p:sldId id="281" r:id="rId5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0D4"/>
    <a:srgbClr val="9A7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Orta Stil 3 - Vurgu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7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054725-494F-4780-89E3-784CF8E7E104}"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tr-TR"/>
        </a:p>
      </dgm:t>
    </dgm:pt>
    <dgm:pt modelId="{4117836E-78D2-4DD1-920F-8D452A1B2EED}">
      <dgm:prSet phldrT="[Metin]"/>
      <dgm:spPr/>
      <dgm:t>
        <a:bodyPr/>
        <a:lstStyle/>
        <a:p>
          <a:r>
            <a:rPr lang="tr-TR" spc="-20" dirty="0"/>
            <a:t>K</a:t>
          </a:r>
          <a:r>
            <a:rPr lang="tr-TR" spc="-10" dirty="0"/>
            <a:t>a</a:t>
          </a:r>
          <a:r>
            <a:rPr lang="tr-TR" spc="-5" dirty="0"/>
            <a:t>d</a:t>
          </a:r>
          <a:r>
            <a:rPr lang="tr-TR" spc="-10" dirty="0"/>
            <a:t>a</a:t>
          </a:r>
          <a:r>
            <a:rPr lang="tr-TR" spc="10" dirty="0"/>
            <a:t>s</a:t>
          </a:r>
          <a:r>
            <a:rPr lang="tr-TR" spc="20" dirty="0"/>
            <a:t>t</a:t>
          </a:r>
          <a:r>
            <a:rPr lang="tr-TR" spc="-20" dirty="0"/>
            <a:t>r</a:t>
          </a:r>
          <a:r>
            <a:rPr lang="tr-TR" dirty="0"/>
            <a:t>o</a:t>
          </a:r>
          <a:r>
            <a:rPr lang="tr-TR" spc="-200" dirty="0"/>
            <a:t> </a:t>
          </a:r>
          <a:r>
            <a:rPr lang="tr-TR" spc="30" dirty="0"/>
            <a:t>M</a:t>
          </a:r>
          <a:r>
            <a:rPr lang="tr-TR" spc="-5" dirty="0"/>
            <a:t>üdü</a:t>
          </a:r>
          <a:r>
            <a:rPr lang="tr-TR" spc="-20" dirty="0"/>
            <a:t>r</a:t>
          </a:r>
          <a:r>
            <a:rPr lang="tr-TR" spc="25" dirty="0"/>
            <a:t>l</a:t>
          </a:r>
          <a:r>
            <a:rPr lang="tr-TR" spc="-5" dirty="0"/>
            <a:t>ü</a:t>
          </a:r>
          <a:r>
            <a:rPr lang="tr-TR" spc="-10" dirty="0"/>
            <a:t>ğ</a:t>
          </a:r>
          <a:r>
            <a:rPr lang="tr-TR" dirty="0"/>
            <a:t>ü</a:t>
          </a:r>
        </a:p>
      </dgm:t>
    </dgm:pt>
    <dgm:pt modelId="{540C9DCC-AD48-4347-A6BD-28E48145F258}" type="parTrans" cxnId="{6D83A5CD-E24E-42F3-9B33-DEE0A77751DD}">
      <dgm:prSet/>
      <dgm:spPr/>
      <dgm:t>
        <a:bodyPr/>
        <a:lstStyle/>
        <a:p>
          <a:endParaRPr lang="tr-TR"/>
        </a:p>
      </dgm:t>
    </dgm:pt>
    <dgm:pt modelId="{C923B2EB-7C53-462E-9ACE-8112A860EBA3}" type="sibTrans" cxnId="{6D83A5CD-E24E-42F3-9B33-DEE0A77751DD}">
      <dgm:prSet/>
      <dgm:spPr/>
      <dgm:t>
        <a:bodyPr/>
        <a:lstStyle/>
        <a:p>
          <a:endParaRPr lang="tr-TR"/>
        </a:p>
      </dgm:t>
    </dgm:pt>
    <dgm:pt modelId="{F9F0529C-A559-4BC7-9002-0A5A798327CF}">
      <dgm:prSet phldrT="[Metin]"/>
      <dgm:spPr/>
      <dgm:t>
        <a:bodyPr/>
        <a:lstStyle/>
        <a:p>
          <a:r>
            <a:rPr lang="tr-TR" dirty="0"/>
            <a:t>Tapu Müdürlüğü</a:t>
          </a:r>
        </a:p>
      </dgm:t>
    </dgm:pt>
    <dgm:pt modelId="{B994D7CC-FE3F-4073-872F-7CFB4E9D331D}" type="parTrans" cxnId="{0131B175-4F2B-431F-B6FC-9C42E5F2BB00}">
      <dgm:prSet/>
      <dgm:spPr/>
      <dgm:t>
        <a:bodyPr/>
        <a:lstStyle/>
        <a:p>
          <a:endParaRPr lang="tr-TR"/>
        </a:p>
      </dgm:t>
    </dgm:pt>
    <dgm:pt modelId="{6111D59B-AD74-4000-BB9A-B960E072BB24}" type="sibTrans" cxnId="{0131B175-4F2B-431F-B6FC-9C42E5F2BB00}">
      <dgm:prSet/>
      <dgm:spPr/>
      <dgm:t>
        <a:bodyPr/>
        <a:lstStyle/>
        <a:p>
          <a:endParaRPr lang="tr-TR"/>
        </a:p>
      </dgm:t>
    </dgm:pt>
    <dgm:pt modelId="{335047A1-9F9C-4362-9E42-3D4CE1B01C61}">
      <dgm:prSet/>
      <dgm:spPr/>
      <dgm:t>
        <a:bodyPr/>
        <a:lstStyle/>
        <a:p>
          <a:r>
            <a:rPr lang="tr-TR" spc="-30"/>
            <a:t>Harita Genel Müdürlüğü</a:t>
          </a:r>
          <a:endParaRPr lang="tr-TR" dirty="0">
            <a:latin typeface="Tahoma"/>
            <a:cs typeface="Tahoma"/>
          </a:endParaRPr>
        </a:p>
      </dgm:t>
    </dgm:pt>
    <dgm:pt modelId="{2A628A5A-1960-4A20-9496-8E2DCB2EA7DE}" type="parTrans" cxnId="{0559848B-3F81-4743-A22B-E62F038A48E4}">
      <dgm:prSet/>
      <dgm:spPr/>
      <dgm:t>
        <a:bodyPr/>
        <a:lstStyle/>
        <a:p>
          <a:endParaRPr lang="tr-TR"/>
        </a:p>
      </dgm:t>
    </dgm:pt>
    <dgm:pt modelId="{5582F026-C76E-4E78-8A91-1F5061FFC0D3}" type="sibTrans" cxnId="{0559848B-3F81-4743-A22B-E62F038A48E4}">
      <dgm:prSet/>
      <dgm:spPr/>
      <dgm:t>
        <a:bodyPr/>
        <a:lstStyle/>
        <a:p>
          <a:endParaRPr lang="tr-TR"/>
        </a:p>
      </dgm:t>
    </dgm:pt>
    <dgm:pt modelId="{9D1CE948-2DDF-4E8F-A780-8BDDC9D2E392}">
      <dgm:prSet/>
      <dgm:spPr/>
      <dgm:t>
        <a:bodyPr/>
        <a:lstStyle/>
        <a:p>
          <a:r>
            <a:rPr lang="tr-TR" dirty="0"/>
            <a:t>Orman İşletme Müdürlüğü</a:t>
          </a:r>
          <a:endParaRPr lang="tr-TR" dirty="0">
            <a:latin typeface="Tahoma"/>
            <a:cs typeface="Tahoma"/>
          </a:endParaRPr>
        </a:p>
      </dgm:t>
    </dgm:pt>
    <dgm:pt modelId="{B7DE3031-451F-49A6-AB2A-E3ECC3182E34}" type="parTrans" cxnId="{2A767A1E-0DD8-4AD1-8541-FFCE8A6AF038}">
      <dgm:prSet/>
      <dgm:spPr/>
      <dgm:t>
        <a:bodyPr/>
        <a:lstStyle/>
        <a:p>
          <a:endParaRPr lang="tr-TR"/>
        </a:p>
      </dgm:t>
    </dgm:pt>
    <dgm:pt modelId="{438142F2-D183-467D-90B4-4F7BB135DA76}" type="sibTrans" cxnId="{2A767A1E-0DD8-4AD1-8541-FFCE8A6AF038}">
      <dgm:prSet/>
      <dgm:spPr/>
      <dgm:t>
        <a:bodyPr/>
        <a:lstStyle/>
        <a:p>
          <a:endParaRPr lang="tr-TR"/>
        </a:p>
      </dgm:t>
    </dgm:pt>
    <dgm:pt modelId="{4A2B4E36-34DE-42DB-B7A7-5A57B2B2D54A}">
      <dgm:prSet/>
      <dgm:spPr/>
      <dgm:t>
        <a:bodyPr/>
        <a:lstStyle/>
        <a:p>
          <a:r>
            <a:rPr lang="tr-TR" spc="-25"/>
            <a:t>C</a:t>
          </a:r>
          <a:r>
            <a:rPr lang="tr-TR" spc="-5"/>
            <a:t>o</a:t>
          </a:r>
          <a:r>
            <a:rPr lang="tr-TR" spc="-10"/>
            <a:t>ğ</a:t>
          </a:r>
          <a:r>
            <a:rPr lang="tr-TR" spc="-20"/>
            <a:t>r</a:t>
          </a:r>
          <a:r>
            <a:rPr lang="tr-TR" spc="-10"/>
            <a:t>a</a:t>
          </a:r>
          <a:r>
            <a:rPr lang="tr-TR" spc="-5"/>
            <a:t>f</a:t>
          </a:r>
          <a:r>
            <a:rPr lang="tr-TR"/>
            <a:t>i</a:t>
          </a:r>
          <a:r>
            <a:rPr lang="tr-TR" spc="-170"/>
            <a:t> </a:t>
          </a:r>
          <a:r>
            <a:rPr lang="tr-TR" spc="25"/>
            <a:t>Bil</a:t>
          </a:r>
          <a:r>
            <a:rPr lang="tr-TR" spc="-15"/>
            <a:t>g</a:t>
          </a:r>
          <a:r>
            <a:rPr lang="tr-TR"/>
            <a:t>i</a:t>
          </a:r>
          <a:r>
            <a:rPr lang="tr-TR" spc="-170"/>
            <a:t> </a:t>
          </a:r>
          <a:r>
            <a:rPr lang="tr-TR" spc="30"/>
            <a:t>M</a:t>
          </a:r>
          <a:r>
            <a:rPr lang="tr-TR" spc="-35"/>
            <a:t>e</a:t>
          </a:r>
          <a:r>
            <a:rPr lang="tr-TR" spc="-20"/>
            <a:t>r</a:t>
          </a:r>
          <a:r>
            <a:rPr lang="tr-TR" spc="-110"/>
            <a:t>k</a:t>
          </a:r>
          <a:r>
            <a:rPr lang="tr-TR" spc="-35"/>
            <a:t>e</a:t>
          </a:r>
          <a:r>
            <a:rPr lang="tr-TR" spc="-25"/>
            <a:t>z</a:t>
          </a:r>
          <a:r>
            <a:rPr lang="tr-TR"/>
            <a:t>i</a:t>
          </a:r>
          <a:endParaRPr lang="tr-TR" dirty="0">
            <a:latin typeface="Tahoma"/>
            <a:cs typeface="Tahoma"/>
          </a:endParaRPr>
        </a:p>
      </dgm:t>
    </dgm:pt>
    <dgm:pt modelId="{26113B22-ACD9-4F78-BE0B-81E47DE9F078}" type="parTrans" cxnId="{333788EC-6BFD-4EDB-A53E-415F5E426F1B}">
      <dgm:prSet/>
      <dgm:spPr/>
      <dgm:t>
        <a:bodyPr/>
        <a:lstStyle/>
        <a:p>
          <a:endParaRPr lang="tr-TR"/>
        </a:p>
      </dgm:t>
    </dgm:pt>
    <dgm:pt modelId="{47531875-D557-4D24-A3AB-7480AD20BB16}" type="sibTrans" cxnId="{333788EC-6BFD-4EDB-A53E-415F5E426F1B}">
      <dgm:prSet/>
      <dgm:spPr/>
      <dgm:t>
        <a:bodyPr/>
        <a:lstStyle/>
        <a:p>
          <a:endParaRPr lang="tr-TR"/>
        </a:p>
      </dgm:t>
    </dgm:pt>
    <dgm:pt modelId="{9A3B5DD6-5B16-4134-A400-92E51BF782D9}">
      <dgm:prSet/>
      <dgm:spPr/>
      <dgm:t>
        <a:bodyPr/>
        <a:lstStyle/>
        <a:p>
          <a:r>
            <a:rPr lang="tr-TR"/>
            <a:t>Devlet Su İşleri</a:t>
          </a:r>
          <a:endParaRPr lang="tr-TR" dirty="0">
            <a:latin typeface="Tahoma"/>
            <a:cs typeface="Tahoma"/>
          </a:endParaRPr>
        </a:p>
      </dgm:t>
    </dgm:pt>
    <dgm:pt modelId="{C16E82E8-3F79-4BD6-B252-05C2B65E5A0D}" type="parTrans" cxnId="{7061EF0D-ABB0-42AE-A0AD-1F8EE8210C1A}">
      <dgm:prSet/>
      <dgm:spPr/>
      <dgm:t>
        <a:bodyPr/>
        <a:lstStyle/>
        <a:p>
          <a:endParaRPr lang="tr-TR"/>
        </a:p>
      </dgm:t>
    </dgm:pt>
    <dgm:pt modelId="{3EC910D8-E3AB-4DF6-9E3D-31A8889FD972}" type="sibTrans" cxnId="{7061EF0D-ABB0-42AE-A0AD-1F8EE8210C1A}">
      <dgm:prSet/>
      <dgm:spPr/>
      <dgm:t>
        <a:bodyPr/>
        <a:lstStyle/>
        <a:p>
          <a:endParaRPr lang="tr-TR"/>
        </a:p>
      </dgm:t>
    </dgm:pt>
    <dgm:pt modelId="{40707BA9-C600-4FD2-8746-78198A566D89}">
      <dgm:prSet/>
      <dgm:spPr/>
      <dgm:t>
        <a:bodyPr/>
        <a:lstStyle/>
        <a:p>
          <a:r>
            <a:rPr lang="tr-TR"/>
            <a:t>Belediyeler</a:t>
          </a:r>
          <a:endParaRPr lang="tr-TR" dirty="0">
            <a:latin typeface="Tahoma"/>
            <a:cs typeface="Tahoma"/>
          </a:endParaRPr>
        </a:p>
      </dgm:t>
    </dgm:pt>
    <dgm:pt modelId="{CB4DBB37-3EAF-4EAF-96A2-77BA9896BAF6}" type="parTrans" cxnId="{707508A0-CA29-4DCE-9F61-30F55B419BA6}">
      <dgm:prSet/>
      <dgm:spPr/>
      <dgm:t>
        <a:bodyPr/>
        <a:lstStyle/>
        <a:p>
          <a:endParaRPr lang="tr-TR"/>
        </a:p>
      </dgm:t>
    </dgm:pt>
    <dgm:pt modelId="{B19B5E7F-A062-4C55-B17C-4404615E5166}" type="sibTrans" cxnId="{707508A0-CA29-4DCE-9F61-30F55B419BA6}">
      <dgm:prSet/>
      <dgm:spPr/>
      <dgm:t>
        <a:bodyPr/>
        <a:lstStyle/>
        <a:p>
          <a:endParaRPr lang="tr-TR"/>
        </a:p>
      </dgm:t>
    </dgm:pt>
    <dgm:pt modelId="{3DA3374C-2B4A-4D4D-91C2-BEA59E73DBF6}">
      <dgm:prSet/>
      <dgm:spPr/>
      <dgm:t>
        <a:bodyPr/>
        <a:lstStyle/>
        <a:p>
          <a:r>
            <a:rPr lang="tr-TR" spc="-30"/>
            <a:t>Ö</a:t>
          </a:r>
          <a:r>
            <a:rPr lang="tr-TR" spc="-25"/>
            <a:t>z</a:t>
          </a:r>
          <a:r>
            <a:rPr lang="tr-TR" spc="-35"/>
            <a:t>e</a:t>
          </a:r>
          <a:r>
            <a:rPr lang="tr-TR"/>
            <a:t>l</a:t>
          </a:r>
          <a:r>
            <a:rPr lang="tr-TR" spc="-170"/>
            <a:t> </a:t>
          </a:r>
          <a:r>
            <a:rPr lang="tr-TR" spc="-125"/>
            <a:t>Harita Mühendislik Büroları</a:t>
          </a:r>
          <a:endParaRPr lang="tr-TR" dirty="0">
            <a:latin typeface="Tahoma"/>
            <a:cs typeface="Tahoma"/>
          </a:endParaRPr>
        </a:p>
      </dgm:t>
    </dgm:pt>
    <dgm:pt modelId="{CCFD4326-2C7D-4CD7-B140-1AAEF273E39F}" type="parTrans" cxnId="{16F16F0A-747B-40C5-91C8-7D0D1B40D115}">
      <dgm:prSet/>
      <dgm:spPr/>
      <dgm:t>
        <a:bodyPr/>
        <a:lstStyle/>
        <a:p>
          <a:endParaRPr lang="tr-TR"/>
        </a:p>
      </dgm:t>
    </dgm:pt>
    <dgm:pt modelId="{F6F30C34-E96B-4524-877A-9296170C750D}" type="sibTrans" cxnId="{16F16F0A-747B-40C5-91C8-7D0D1B40D115}">
      <dgm:prSet/>
      <dgm:spPr/>
      <dgm:t>
        <a:bodyPr/>
        <a:lstStyle/>
        <a:p>
          <a:endParaRPr lang="tr-TR"/>
        </a:p>
      </dgm:t>
    </dgm:pt>
    <dgm:pt modelId="{5C744389-EB90-4130-A7D3-B17D45D0766D}">
      <dgm:prSet/>
      <dgm:spPr/>
      <dgm:t>
        <a:bodyPr/>
        <a:lstStyle/>
        <a:p>
          <a:r>
            <a:rPr lang="tr-TR" b="0" i="0" dirty="0"/>
            <a:t>Lisanslı Harita Kadastro Mühendisleri ve Büroları (LİHKAB)</a:t>
          </a:r>
          <a:endParaRPr lang="tr-TR" dirty="0"/>
        </a:p>
      </dgm:t>
    </dgm:pt>
    <dgm:pt modelId="{7BD04FEE-2475-4359-9C9B-E58D4171F93D}" type="parTrans" cxnId="{7967173B-28F2-4DDD-80EF-6C657A93FC90}">
      <dgm:prSet/>
      <dgm:spPr/>
      <dgm:t>
        <a:bodyPr/>
        <a:lstStyle/>
        <a:p>
          <a:endParaRPr lang="tr-TR"/>
        </a:p>
      </dgm:t>
    </dgm:pt>
    <dgm:pt modelId="{A31048BB-65E3-4A92-A15E-CBA889BA8EBD}" type="sibTrans" cxnId="{7967173B-28F2-4DDD-80EF-6C657A93FC90}">
      <dgm:prSet/>
      <dgm:spPr/>
      <dgm:t>
        <a:bodyPr/>
        <a:lstStyle/>
        <a:p>
          <a:endParaRPr lang="tr-TR"/>
        </a:p>
      </dgm:t>
    </dgm:pt>
    <dgm:pt modelId="{53DE66E7-95A2-4452-B130-4ED50F14E1ED}">
      <dgm:prSet/>
      <dgm:spPr/>
      <dgm:t>
        <a:bodyPr/>
        <a:lstStyle/>
        <a:p>
          <a:r>
            <a:rPr lang="tr-TR" b="0" i="0">
              <a:effectLst/>
              <a:latin typeface="+mn-lt"/>
              <a:ea typeface="+mn-ea"/>
              <a:cs typeface="+mn-cs"/>
            </a:rPr>
            <a:t>Türkiye Taşkömürü Kurumu</a:t>
          </a:r>
          <a:endParaRPr lang="tr-TR" dirty="0">
            <a:latin typeface="+mn-lt"/>
          </a:endParaRPr>
        </a:p>
      </dgm:t>
    </dgm:pt>
    <dgm:pt modelId="{67B83119-B7EA-4E1C-82FC-99211604C5A0}" type="parTrans" cxnId="{E4ACF041-E8E1-4DBD-B3FA-BAE893A5DE6D}">
      <dgm:prSet/>
      <dgm:spPr/>
      <dgm:t>
        <a:bodyPr/>
        <a:lstStyle/>
        <a:p>
          <a:endParaRPr lang="tr-TR"/>
        </a:p>
      </dgm:t>
    </dgm:pt>
    <dgm:pt modelId="{88B0EAF3-664F-43CD-92C8-14E8144C3C59}" type="sibTrans" cxnId="{E4ACF041-E8E1-4DBD-B3FA-BAE893A5DE6D}">
      <dgm:prSet/>
      <dgm:spPr/>
      <dgm:t>
        <a:bodyPr/>
        <a:lstStyle/>
        <a:p>
          <a:endParaRPr lang="tr-TR"/>
        </a:p>
      </dgm:t>
    </dgm:pt>
    <dgm:pt modelId="{BFF0D918-FE77-471B-BA32-38B5D8EA5976}">
      <dgm:prSet/>
      <dgm:spPr/>
      <dgm:t>
        <a:bodyPr/>
        <a:lstStyle/>
        <a:p>
          <a:r>
            <a:rPr lang="tr-TR" b="0" i="0">
              <a:effectLst/>
              <a:latin typeface="+mn-lt"/>
              <a:ea typeface="+mn-ea"/>
              <a:cs typeface="+mn-cs"/>
            </a:rPr>
            <a:t>Devlet Demiryolları</a:t>
          </a:r>
          <a:endParaRPr lang="tr-TR" dirty="0">
            <a:latin typeface="+mn-lt"/>
          </a:endParaRPr>
        </a:p>
      </dgm:t>
    </dgm:pt>
    <dgm:pt modelId="{021F6B59-6C90-41E4-AD8D-7837C1F67A58}" type="parTrans" cxnId="{226172AF-B603-4C22-9779-E888D39A79DF}">
      <dgm:prSet/>
      <dgm:spPr/>
      <dgm:t>
        <a:bodyPr/>
        <a:lstStyle/>
        <a:p>
          <a:endParaRPr lang="tr-TR"/>
        </a:p>
      </dgm:t>
    </dgm:pt>
    <dgm:pt modelId="{F00FA4B0-0AA5-4DB6-8108-B950D551C182}" type="sibTrans" cxnId="{226172AF-B603-4C22-9779-E888D39A79DF}">
      <dgm:prSet/>
      <dgm:spPr/>
      <dgm:t>
        <a:bodyPr/>
        <a:lstStyle/>
        <a:p>
          <a:endParaRPr lang="tr-TR"/>
        </a:p>
      </dgm:t>
    </dgm:pt>
    <dgm:pt modelId="{9B0E21ED-AE16-41B9-AA83-9FD72773CE43}">
      <dgm:prSet/>
      <dgm:spPr/>
      <dgm:t>
        <a:bodyPr/>
        <a:lstStyle/>
        <a:p>
          <a:r>
            <a:rPr lang="tr-TR" b="0">
              <a:effectLst/>
              <a:latin typeface="+mn-lt"/>
            </a:rPr>
            <a:t>Türkiye Elektrik Dağıtım A.Ş.</a:t>
          </a:r>
          <a:endParaRPr lang="tr-TR"/>
        </a:p>
      </dgm:t>
    </dgm:pt>
    <dgm:pt modelId="{6912897D-EA6C-4CE9-86E5-0AB392269EB7}" type="parTrans" cxnId="{0E7CEBD7-9667-45DE-A857-A1CA8B1A8798}">
      <dgm:prSet/>
      <dgm:spPr/>
      <dgm:t>
        <a:bodyPr/>
        <a:lstStyle/>
        <a:p>
          <a:endParaRPr lang="tr-TR"/>
        </a:p>
      </dgm:t>
    </dgm:pt>
    <dgm:pt modelId="{7D592989-CA12-4867-95D9-CDDF71CF825E}" type="sibTrans" cxnId="{0E7CEBD7-9667-45DE-A857-A1CA8B1A8798}">
      <dgm:prSet/>
      <dgm:spPr/>
      <dgm:t>
        <a:bodyPr/>
        <a:lstStyle/>
        <a:p>
          <a:endParaRPr lang="tr-TR"/>
        </a:p>
      </dgm:t>
    </dgm:pt>
    <dgm:pt modelId="{DA5CD47F-B5D0-4132-A9C8-243AC72A217A}">
      <dgm:prSet/>
      <dgm:spPr/>
      <dgm:t>
        <a:bodyPr/>
        <a:lstStyle/>
        <a:p>
          <a:r>
            <a:rPr lang="tr-TR" b="0" i="0"/>
            <a:t>Vakıflar Genel Müdürlüğü</a:t>
          </a:r>
        </a:p>
      </dgm:t>
    </dgm:pt>
    <dgm:pt modelId="{228F02DC-5B6F-46C3-AD48-CABD74B417AA}" type="parTrans" cxnId="{8B66BA6D-BC7C-4AC7-885E-FDA63E14EC84}">
      <dgm:prSet/>
      <dgm:spPr/>
      <dgm:t>
        <a:bodyPr/>
        <a:lstStyle/>
        <a:p>
          <a:endParaRPr lang="tr-TR"/>
        </a:p>
      </dgm:t>
    </dgm:pt>
    <dgm:pt modelId="{91A19550-B317-4B31-ACBC-9831334BFB65}" type="sibTrans" cxnId="{8B66BA6D-BC7C-4AC7-885E-FDA63E14EC84}">
      <dgm:prSet/>
      <dgm:spPr/>
      <dgm:t>
        <a:bodyPr/>
        <a:lstStyle/>
        <a:p>
          <a:endParaRPr lang="tr-TR"/>
        </a:p>
      </dgm:t>
    </dgm:pt>
    <dgm:pt modelId="{C9FCA5FA-8F0C-4EC6-BECB-C32B592C509C}">
      <dgm:prSet/>
      <dgm:spPr/>
      <dgm:t>
        <a:bodyPr/>
        <a:lstStyle/>
        <a:p>
          <a:r>
            <a:rPr lang="tr-TR" dirty="0" err="1"/>
            <a:t>İlbank</a:t>
          </a:r>
          <a:endParaRPr lang="tr-TR" dirty="0"/>
        </a:p>
      </dgm:t>
    </dgm:pt>
    <dgm:pt modelId="{59D95D88-D4BB-4B51-94E0-8578D41F8795}" type="parTrans" cxnId="{902F2A23-BAFB-4E56-9AE9-008383C6A1C8}">
      <dgm:prSet/>
      <dgm:spPr/>
      <dgm:t>
        <a:bodyPr/>
        <a:lstStyle/>
        <a:p>
          <a:endParaRPr lang="tr-TR"/>
        </a:p>
      </dgm:t>
    </dgm:pt>
    <dgm:pt modelId="{2E41C06E-A68F-4997-AC3D-2C2B5AE36DE4}" type="sibTrans" cxnId="{902F2A23-BAFB-4E56-9AE9-008383C6A1C8}">
      <dgm:prSet/>
      <dgm:spPr/>
      <dgm:t>
        <a:bodyPr/>
        <a:lstStyle/>
        <a:p>
          <a:endParaRPr lang="tr-TR"/>
        </a:p>
      </dgm:t>
    </dgm:pt>
    <dgm:pt modelId="{982F3CE7-328A-4EB2-B7EB-6C4C1D258D1C}">
      <dgm:prSet/>
      <dgm:spPr/>
      <dgm:t>
        <a:bodyPr/>
        <a:lstStyle/>
        <a:p>
          <a:r>
            <a:rPr lang="tr-TR" b="0">
              <a:effectLst/>
              <a:latin typeface="+mn-lt"/>
            </a:rPr>
            <a:t>Ulaştırma ve Altyapı Bakanlığı</a:t>
          </a:r>
          <a:endParaRPr lang="tr-TR" dirty="0"/>
        </a:p>
      </dgm:t>
    </dgm:pt>
    <dgm:pt modelId="{F2D9FD52-7365-49F2-A64C-73EC4D962C0E}" type="parTrans" cxnId="{4CBFB139-36B2-4546-AE66-AA5E474D0A90}">
      <dgm:prSet/>
      <dgm:spPr/>
      <dgm:t>
        <a:bodyPr/>
        <a:lstStyle/>
        <a:p>
          <a:endParaRPr lang="tr-TR"/>
        </a:p>
      </dgm:t>
    </dgm:pt>
    <dgm:pt modelId="{E3E8E410-F0D7-49D6-847C-30ED2E35C24B}" type="sibTrans" cxnId="{4CBFB139-36B2-4546-AE66-AA5E474D0A90}">
      <dgm:prSet/>
      <dgm:spPr/>
      <dgm:t>
        <a:bodyPr/>
        <a:lstStyle/>
        <a:p>
          <a:endParaRPr lang="tr-TR"/>
        </a:p>
      </dgm:t>
    </dgm:pt>
    <dgm:pt modelId="{7C4B7B3A-FE6D-4E0F-9CD0-A8502B0DC48A}">
      <dgm:prSet/>
      <dgm:spPr/>
      <dgm:t>
        <a:bodyPr/>
        <a:lstStyle/>
        <a:p>
          <a:r>
            <a:rPr lang="tr-TR" b="0" i="0"/>
            <a:t>Maden ve Petrol İşleri Genel Müdürlüğü</a:t>
          </a:r>
          <a:endParaRPr lang="tr-TR"/>
        </a:p>
      </dgm:t>
    </dgm:pt>
    <dgm:pt modelId="{B55B5DD4-E47E-4C3E-9E3F-CDDD091B208D}" type="parTrans" cxnId="{3ADAF19D-7FAC-44F8-AAD7-50154438DE82}">
      <dgm:prSet/>
      <dgm:spPr/>
      <dgm:t>
        <a:bodyPr/>
        <a:lstStyle/>
        <a:p>
          <a:endParaRPr lang="tr-TR"/>
        </a:p>
      </dgm:t>
    </dgm:pt>
    <dgm:pt modelId="{110CD70D-23AE-41B1-A581-B1CF90E7B55C}" type="sibTrans" cxnId="{3ADAF19D-7FAC-44F8-AAD7-50154438DE82}">
      <dgm:prSet/>
      <dgm:spPr/>
      <dgm:t>
        <a:bodyPr/>
        <a:lstStyle/>
        <a:p>
          <a:endParaRPr lang="tr-TR"/>
        </a:p>
      </dgm:t>
    </dgm:pt>
    <dgm:pt modelId="{544FC773-500E-447F-A4E4-C3EBFF891758}" type="pres">
      <dgm:prSet presAssocID="{D9054725-494F-4780-89E3-784CF8E7E104}" presName="diagram" presStyleCnt="0">
        <dgm:presLayoutVars>
          <dgm:dir/>
          <dgm:resizeHandles val="exact"/>
        </dgm:presLayoutVars>
      </dgm:prSet>
      <dgm:spPr/>
    </dgm:pt>
    <dgm:pt modelId="{58230C1B-5E66-4F6F-BF71-2EF14BE206FB}" type="pres">
      <dgm:prSet presAssocID="{4117836E-78D2-4DD1-920F-8D452A1B2EED}" presName="node" presStyleLbl="node1" presStyleIdx="0" presStyleCnt="16">
        <dgm:presLayoutVars>
          <dgm:bulletEnabled val="1"/>
        </dgm:presLayoutVars>
      </dgm:prSet>
      <dgm:spPr/>
    </dgm:pt>
    <dgm:pt modelId="{492935A3-E455-4B37-A775-FF2BE1C2F428}" type="pres">
      <dgm:prSet presAssocID="{C923B2EB-7C53-462E-9ACE-8112A860EBA3}" presName="sibTrans" presStyleCnt="0"/>
      <dgm:spPr/>
    </dgm:pt>
    <dgm:pt modelId="{E629AF59-203A-4F6F-B8D6-27374743B843}" type="pres">
      <dgm:prSet presAssocID="{F9F0529C-A559-4BC7-9002-0A5A798327CF}" presName="node" presStyleLbl="node1" presStyleIdx="1" presStyleCnt="16">
        <dgm:presLayoutVars>
          <dgm:bulletEnabled val="1"/>
        </dgm:presLayoutVars>
      </dgm:prSet>
      <dgm:spPr/>
    </dgm:pt>
    <dgm:pt modelId="{D92C4361-D631-4672-8CF4-E39D1A707B2E}" type="pres">
      <dgm:prSet presAssocID="{6111D59B-AD74-4000-BB9A-B960E072BB24}" presName="sibTrans" presStyleCnt="0"/>
      <dgm:spPr/>
    </dgm:pt>
    <dgm:pt modelId="{311E470C-D825-43D2-9CAA-8550351AEB0A}" type="pres">
      <dgm:prSet presAssocID="{9D1CE948-2DDF-4E8F-A780-8BDDC9D2E392}" presName="node" presStyleLbl="node1" presStyleIdx="2" presStyleCnt="16">
        <dgm:presLayoutVars>
          <dgm:bulletEnabled val="1"/>
        </dgm:presLayoutVars>
      </dgm:prSet>
      <dgm:spPr/>
    </dgm:pt>
    <dgm:pt modelId="{398B4890-6191-4C94-9335-75B1C5CD03E7}" type="pres">
      <dgm:prSet presAssocID="{438142F2-D183-467D-90B4-4F7BB135DA76}" presName="sibTrans" presStyleCnt="0"/>
      <dgm:spPr/>
    </dgm:pt>
    <dgm:pt modelId="{33E595D1-2D09-42E3-AF87-319912211EF5}" type="pres">
      <dgm:prSet presAssocID="{335047A1-9F9C-4362-9E42-3D4CE1B01C61}" presName="node" presStyleLbl="node1" presStyleIdx="3" presStyleCnt="16">
        <dgm:presLayoutVars>
          <dgm:bulletEnabled val="1"/>
        </dgm:presLayoutVars>
      </dgm:prSet>
      <dgm:spPr/>
    </dgm:pt>
    <dgm:pt modelId="{E00284D5-D10D-4533-AF02-8611565239DA}" type="pres">
      <dgm:prSet presAssocID="{5582F026-C76E-4E78-8A91-1F5061FFC0D3}" presName="sibTrans" presStyleCnt="0"/>
      <dgm:spPr/>
    </dgm:pt>
    <dgm:pt modelId="{C8E1B043-ECBD-4B61-9050-B19B1D1F8759}" type="pres">
      <dgm:prSet presAssocID="{4A2B4E36-34DE-42DB-B7A7-5A57B2B2D54A}" presName="node" presStyleLbl="node1" presStyleIdx="4" presStyleCnt="16">
        <dgm:presLayoutVars>
          <dgm:bulletEnabled val="1"/>
        </dgm:presLayoutVars>
      </dgm:prSet>
      <dgm:spPr/>
    </dgm:pt>
    <dgm:pt modelId="{90CD90E6-0A16-4591-AB07-A01B658D807B}" type="pres">
      <dgm:prSet presAssocID="{47531875-D557-4D24-A3AB-7480AD20BB16}" presName="sibTrans" presStyleCnt="0"/>
      <dgm:spPr/>
    </dgm:pt>
    <dgm:pt modelId="{D2846574-D316-4426-9B60-C5921DD44C56}" type="pres">
      <dgm:prSet presAssocID="{9A3B5DD6-5B16-4134-A400-92E51BF782D9}" presName="node" presStyleLbl="node1" presStyleIdx="5" presStyleCnt="16">
        <dgm:presLayoutVars>
          <dgm:bulletEnabled val="1"/>
        </dgm:presLayoutVars>
      </dgm:prSet>
      <dgm:spPr/>
    </dgm:pt>
    <dgm:pt modelId="{60734C02-441B-4AF4-911B-D93BFD228289}" type="pres">
      <dgm:prSet presAssocID="{3EC910D8-E3AB-4DF6-9E3D-31A8889FD972}" presName="sibTrans" presStyleCnt="0"/>
      <dgm:spPr/>
    </dgm:pt>
    <dgm:pt modelId="{29A377BF-F240-4C5F-B98D-E9E87C1CCD5A}" type="pres">
      <dgm:prSet presAssocID="{40707BA9-C600-4FD2-8746-78198A566D89}" presName="node" presStyleLbl="node1" presStyleIdx="6" presStyleCnt="16">
        <dgm:presLayoutVars>
          <dgm:bulletEnabled val="1"/>
        </dgm:presLayoutVars>
      </dgm:prSet>
      <dgm:spPr/>
    </dgm:pt>
    <dgm:pt modelId="{E44DFB98-02D6-4A5E-8867-C9E5E669D8FF}" type="pres">
      <dgm:prSet presAssocID="{B19B5E7F-A062-4C55-B17C-4404615E5166}" presName="sibTrans" presStyleCnt="0"/>
      <dgm:spPr/>
    </dgm:pt>
    <dgm:pt modelId="{63ABB107-2434-462A-A838-8CE191D27AA9}" type="pres">
      <dgm:prSet presAssocID="{3DA3374C-2B4A-4D4D-91C2-BEA59E73DBF6}" presName="node" presStyleLbl="node1" presStyleIdx="7" presStyleCnt="16">
        <dgm:presLayoutVars>
          <dgm:bulletEnabled val="1"/>
        </dgm:presLayoutVars>
      </dgm:prSet>
      <dgm:spPr/>
    </dgm:pt>
    <dgm:pt modelId="{7951F27B-B0DC-4892-8D8A-586D7F3BDA5D}" type="pres">
      <dgm:prSet presAssocID="{F6F30C34-E96B-4524-877A-9296170C750D}" presName="sibTrans" presStyleCnt="0"/>
      <dgm:spPr/>
    </dgm:pt>
    <dgm:pt modelId="{75F9C74C-F8EC-49BF-8B1C-95607B4D8FE0}" type="pres">
      <dgm:prSet presAssocID="{5C744389-EB90-4130-A7D3-B17D45D0766D}" presName="node" presStyleLbl="node1" presStyleIdx="8" presStyleCnt="16">
        <dgm:presLayoutVars>
          <dgm:bulletEnabled val="1"/>
        </dgm:presLayoutVars>
      </dgm:prSet>
      <dgm:spPr/>
    </dgm:pt>
    <dgm:pt modelId="{00F365BA-F504-4E79-AFD1-89DEB8135E6D}" type="pres">
      <dgm:prSet presAssocID="{A31048BB-65E3-4A92-A15E-CBA889BA8EBD}" presName="sibTrans" presStyleCnt="0"/>
      <dgm:spPr/>
    </dgm:pt>
    <dgm:pt modelId="{34365316-F851-4C54-A2CF-6CB5F9DA7F04}" type="pres">
      <dgm:prSet presAssocID="{53DE66E7-95A2-4452-B130-4ED50F14E1ED}" presName="node" presStyleLbl="node1" presStyleIdx="9" presStyleCnt="16">
        <dgm:presLayoutVars>
          <dgm:bulletEnabled val="1"/>
        </dgm:presLayoutVars>
      </dgm:prSet>
      <dgm:spPr/>
    </dgm:pt>
    <dgm:pt modelId="{AC48EE8E-B217-4F06-A47B-9D0B7B241F60}" type="pres">
      <dgm:prSet presAssocID="{88B0EAF3-664F-43CD-92C8-14E8144C3C59}" presName="sibTrans" presStyleCnt="0"/>
      <dgm:spPr/>
    </dgm:pt>
    <dgm:pt modelId="{ACFF6762-80CF-43B6-AF9C-52F8FEEE370C}" type="pres">
      <dgm:prSet presAssocID="{BFF0D918-FE77-471B-BA32-38B5D8EA5976}" presName="node" presStyleLbl="node1" presStyleIdx="10" presStyleCnt="16">
        <dgm:presLayoutVars>
          <dgm:bulletEnabled val="1"/>
        </dgm:presLayoutVars>
      </dgm:prSet>
      <dgm:spPr/>
    </dgm:pt>
    <dgm:pt modelId="{5C2793AA-0EF1-4B0C-BDBA-0D89B38044BC}" type="pres">
      <dgm:prSet presAssocID="{F00FA4B0-0AA5-4DB6-8108-B950D551C182}" presName="sibTrans" presStyleCnt="0"/>
      <dgm:spPr/>
    </dgm:pt>
    <dgm:pt modelId="{CB137C5C-BDD1-4557-BFB4-3DBE56CFE090}" type="pres">
      <dgm:prSet presAssocID="{9B0E21ED-AE16-41B9-AA83-9FD72773CE43}" presName="node" presStyleLbl="node1" presStyleIdx="11" presStyleCnt="16">
        <dgm:presLayoutVars>
          <dgm:bulletEnabled val="1"/>
        </dgm:presLayoutVars>
      </dgm:prSet>
      <dgm:spPr/>
    </dgm:pt>
    <dgm:pt modelId="{E984A6F9-BBB9-4B5F-AEBD-6EAD6917C198}" type="pres">
      <dgm:prSet presAssocID="{7D592989-CA12-4867-95D9-CDDF71CF825E}" presName="sibTrans" presStyleCnt="0"/>
      <dgm:spPr/>
    </dgm:pt>
    <dgm:pt modelId="{177B108C-C1B2-4F1C-9F77-B00938BDBE18}" type="pres">
      <dgm:prSet presAssocID="{DA5CD47F-B5D0-4132-A9C8-243AC72A217A}" presName="node" presStyleLbl="node1" presStyleIdx="12" presStyleCnt="16">
        <dgm:presLayoutVars>
          <dgm:bulletEnabled val="1"/>
        </dgm:presLayoutVars>
      </dgm:prSet>
      <dgm:spPr/>
    </dgm:pt>
    <dgm:pt modelId="{DAB12964-F8C0-4C10-A044-C2793AD1CA9A}" type="pres">
      <dgm:prSet presAssocID="{91A19550-B317-4B31-ACBC-9831334BFB65}" presName="sibTrans" presStyleCnt="0"/>
      <dgm:spPr/>
    </dgm:pt>
    <dgm:pt modelId="{B09F4E10-86AA-4EBA-BEFC-DAB0727E1170}" type="pres">
      <dgm:prSet presAssocID="{C9FCA5FA-8F0C-4EC6-BECB-C32B592C509C}" presName="node" presStyleLbl="node1" presStyleIdx="13" presStyleCnt="16">
        <dgm:presLayoutVars>
          <dgm:bulletEnabled val="1"/>
        </dgm:presLayoutVars>
      </dgm:prSet>
      <dgm:spPr/>
    </dgm:pt>
    <dgm:pt modelId="{1CA6206A-7D39-4A68-B821-B7063001E3EF}" type="pres">
      <dgm:prSet presAssocID="{2E41C06E-A68F-4997-AC3D-2C2B5AE36DE4}" presName="sibTrans" presStyleCnt="0"/>
      <dgm:spPr/>
    </dgm:pt>
    <dgm:pt modelId="{E33C95EB-BDFC-414C-A551-0D22C208D772}" type="pres">
      <dgm:prSet presAssocID="{982F3CE7-328A-4EB2-B7EB-6C4C1D258D1C}" presName="node" presStyleLbl="node1" presStyleIdx="14" presStyleCnt="16">
        <dgm:presLayoutVars>
          <dgm:bulletEnabled val="1"/>
        </dgm:presLayoutVars>
      </dgm:prSet>
      <dgm:spPr/>
    </dgm:pt>
    <dgm:pt modelId="{C6BA1C21-6F02-4DC2-9187-C4B884DB76A4}" type="pres">
      <dgm:prSet presAssocID="{E3E8E410-F0D7-49D6-847C-30ED2E35C24B}" presName="sibTrans" presStyleCnt="0"/>
      <dgm:spPr/>
    </dgm:pt>
    <dgm:pt modelId="{78780111-C2CB-481D-8753-E0EA1B421484}" type="pres">
      <dgm:prSet presAssocID="{7C4B7B3A-FE6D-4E0F-9CD0-A8502B0DC48A}" presName="node" presStyleLbl="node1" presStyleIdx="15" presStyleCnt="16">
        <dgm:presLayoutVars>
          <dgm:bulletEnabled val="1"/>
        </dgm:presLayoutVars>
      </dgm:prSet>
      <dgm:spPr/>
    </dgm:pt>
  </dgm:ptLst>
  <dgm:cxnLst>
    <dgm:cxn modelId="{16F16F0A-747B-40C5-91C8-7D0D1B40D115}" srcId="{D9054725-494F-4780-89E3-784CF8E7E104}" destId="{3DA3374C-2B4A-4D4D-91C2-BEA59E73DBF6}" srcOrd="7" destOrd="0" parTransId="{CCFD4326-2C7D-4CD7-B140-1AAEF273E39F}" sibTransId="{F6F30C34-E96B-4524-877A-9296170C750D}"/>
    <dgm:cxn modelId="{7061EF0D-ABB0-42AE-A0AD-1F8EE8210C1A}" srcId="{D9054725-494F-4780-89E3-784CF8E7E104}" destId="{9A3B5DD6-5B16-4134-A400-92E51BF782D9}" srcOrd="5" destOrd="0" parTransId="{C16E82E8-3F79-4BD6-B252-05C2B65E5A0D}" sibTransId="{3EC910D8-E3AB-4DF6-9E3D-31A8889FD972}"/>
    <dgm:cxn modelId="{2A767A1E-0DD8-4AD1-8541-FFCE8A6AF038}" srcId="{D9054725-494F-4780-89E3-784CF8E7E104}" destId="{9D1CE948-2DDF-4E8F-A780-8BDDC9D2E392}" srcOrd="2" destOrd="0" parTransId="{B7DE3031-451F-49A6-AB2A-E3ECC3182E34}" sibTransId="{438142F2-D183-467D-90B4-4F7BB135DA76}"/>
    <dgm:cxn modelId="{B113A422-4B9C-441F-8F1D-ABF162C64B5A}" type="presOf" srcId="{BFF0D918-FE77-471B-BA32-38B5D8EA5976}" destId="{ACFF6762-80CF-43B6-AF9C-52F8FEEE370C}" srcOrd="0" destOrd="0" presId="urn:microsoft.com/office/officeart/2005/8/layout/default"/>
    <dgm:cxn modelId="{902F2A23-BAFB-4E56-9AE9-008383C6A1C8}" srcId="{D9054725-494F-4780-89E3-784CF8E7E104}" destId="{C9FCA5FA-8F0C-4EC6-BECB-C32B592C509C}" srcOrd="13" destOrd="0" parTransId="{59D95D88-D4BB-4B51-94E0-8578D41F8795}" sibTransId="{2E41C06E-A68F-4997-AC3D-2C2B5AE36DE4}"/>
    <dgm:cxn modelId="{F4453D2C-898E-4563-983D-C9D7CD39C093}" type="presOf" srcId="{9B0E21ED-AE16-41B9-AA83-9FD72773CE43}" destId="{CB137C5C-BDD1-4557-BFB4-3DBE56CFE090}" srcOrd="0" destOrd="0" presId="urn:microsoft.com/office/officeart/2005/8/layout/default"/>
    <dgm:cxn modelId="{4335972D-E3FF-44C4-9D1D-E8B57EE6B6A9}" type="presOf" srcId="{F9F0529C-A559-4BC7-9002-0A5A798327CF}" destId="{E629AF59-203A-4F6F-B8D6-27374743B843}" srcOrd="0" destOrd="0" presId="urn:microsoft.com/office/officeart/2005/8/layout/default"/>
    <dgm:cxn modelId="{4CBFB139-36B2-4546-AE66-AA5E474D0A90}" srcId="{D9054725-494F-4780-89E3-784CF8E7E104}" destId="{982F3CE7-328A-4EB2-B7EB-6C4C1D258D1C}" srcOrd="14" destOrd="0" parTransId="{F2D9FD52-7365-49F2-A64C-73EC4D962C0E}" sibTransId="{E3E8E410-F0D7-49D6-847C-30ED2E35C24B}"/>
    <dgm:cxn modelId="{7967173B-28F2-4DDD-80EF-6C657A93FC90}" srcId="{D9054725-494F-4780-89E3-784CF8E7E104}" destId="{5C744389-EB90-4130-A7D3-B17D45D0766D}" srcOrd="8" destOrd="0" parTransId="{7BD04FEE-2475-4359-9C9B-E58D4171F93D}" sibTransId="{A31048BB-65E3-4A92-A15E-CBA889BA8EBD}"/>
    <dgm:cxn modelId="{EF23A541-F240-4237-8075-042011D9A662}" type="presOf" srcId="{D9054725-494F-4780-89E3-784CF8E7E104}" destId="{544FC773-500E-447F-A4E4-C3EBFF891758}" srcOrd="0" destOrd="0" presId="urn:microsoft.com/office/officeart/2005/8/layout/default"/>
    <dgm:cxn modelId="{E4ACF041-E8E1-4DBD-B3FA-BAE893A5DE6D}" srcId="{D9054725-494F-4780-89E3-784CF8E7E104}" destId="{53DE66E7-95A2-4452-B130-4ED50F14E1ED}" srcOrd="9" destOrd="0" parTransId="{67B83119-B7EA-4E1C-82FC-99211604C5A0}" sibTransId="{88B0EAF3-664F-43CD-92C8-14E8144C3C59}"/>
    <dgm:cxn modelId="{5AAFBF6C-1D30-46C6-885D-3C21708020DA}" type="presOf" srcId="{C9FCA5FA-8F0C-4EC6-BECB-C32B592C509C}" destId="{B09F4E10-86AA-4EBA-BEFC-DAB0727E1170}" srcOrd="0" destOrd="0" presId="urn:microsoft.com/office/officeart/2005/8/layout/default"/>
    <dgm:cxn modelId="{8B66BA6D-BC7C-4AC7-885E-FDA63E14EC84}" srcId="{D9054725-494F-4780-89E3-784CF8E7E104}" destId="{DA5CD47F-B5D0-4132-A9C8-243AC72A217A}" srcOrd="12" destOrd="0" parTransId="{228F02DC-5B6F-46C3-AD48-CABD74B417AA}" sibTransId="{91A19550-B317-4B31-ACBC-9831334BFB65}"/>
    <dgm:cxn modelId="{4C6E3970-CAFD-4B6E-8E4B-7F60075D6D2E}" type="presOf" srcId="{9A3B5DD6-5B16-4134-A400-92E51BF782D9}" destId="{D2846574-D316-4426-9B60-C5921DD44C56}" srcOrd="0" destOrd="0" presId="urn:microsoft.com/office/officeart/2005/8/layout/default"/>
    <dgm:cxn modelId="{0131B175-4F2B-431F-B6FC-9C42E5F2BB00}" srcId="{D9054725-494F-4780-89E3-784CF8E7E104}" destId="{F9F0529C-A559-4BC7-9002-0A5A798327CF}" srcOrd="1" destOrd="0" parTransId="{B994D7CC-FE3F-4073-872F-7CFB4E9D331D}" sibTransId="{6111D59B-AD74-4000-BB9A-B960E072BB24}"/>
    <dgm:cxn modelId="{9DF5C076-8B0D-41AC-94A9-7F5424D52BFE}" type="presOf" srcId="{4117836E-78D2-4DD1-920F-8D452A1B2EED}" destId="{58230C1B-5E66-4F6F-BF71-2EF14BE206FB}" srcOrd="0" destOrd="0" presId="urn:microsoft.com/office/officeart/2005/8/layout/default"/>
    <dgm:cxn modelId="{3882D959-CEC0-40C8-93C9-25F792618465}" type="presOf" srcId="{53DE66E7-95A2-4452-B130-4ED50F14E1ED}" destId="{34365316-F851-4C54-A2CF-6CB5F9DA7F04}" srcOrd="0" destOrd="0" presId="urn:microsoft.com/office/officeart/2005/8/layout/default"/>
    <dgm:cxn modelId="{0559848B-3F81-4743-A22B-E62F038A48E4}" srcId="{D9054725-494F-4780-89E3-784CF8E7E104}" destId="{335047A1-9F9C-4362-9E42-3D4CE1B01C61}" srcOrd="3" destOrd="0" parTransId="{2A628A5A-1960-4A20-9496-8E2DCB2EA7DE}" sibTransId="{5582F026-C76E-4E78-8A91-1F5061FFC0D3}"/>
    <dgm:cxn modelId="{74935196-1436-4971-8B89-E0C8CE6337E2}" type="presOf" srcId="{40707BA9-C600-4FD2-8746-78198A566D89}" destId="{29A377BF-F240-4C5F-B98D-E9E87C1CCD5A}" srcOrd="0" destOrd="0" presId="urn:microsoft.com/office/officeart/2005/8/layout/default"/>
    <dgm:cxn modelId="{3ADAF19D-7FAC-44F8-AAD7-50154438DE82}" srcId="{D9054725-494F-4780-89E3-784CF8E7E104}" destId="{7C4B7B3A-FE6D-4E0F-9CD0-A8502B0DC48A}" srcOrd="15" destOrd="0" parTransId="{B55B5DD4-E47E-4C3E-9E3F-CDDD091B208D}" sibTransId="{110CD70D-23AE-41B1-A581-B1CF90E7B55C}"/>
    <dgm:cxn modelId="{707508A0-CA29-4DCE-9F61-30F55B419BA6}" srcId="{D9054725-494F-4780-89E3-784CF8E7E104}" destId="{40707BA9-C600-4FD2-8746-78198A566D89}" srcOrd="6" destOrd="0" parTransId="{CB4DBB37-3EAF-4EAF-96A2-77BA9896BAF6}" sibTransId="{B19B5E7F-A062-4C55-B17C-4404615E5166}"/>
    <dgm:cxn modelId="{886627A2-A0B4-4006-972C-95F659C447DC}" type="presOf" srcId="{9D1CE948-2DDF-4E8F-A780-8BDDC9D2E392}" destId="{311E470C-D825-43D2-9CAA-8550351AEB0A}" srcOrd="0" destOrd="0" presId="urn:microsoft.com/office/officeart/2005/8/layout/default"/>
    <dgm:cxn modelId="{634BB5A7-95E0-47FE-886C-5E0E36DFF484}" type="presOf" srcId="{3DA3374C-2B4A-4D4D-91C2-BEA59E73DBF6}" destId="{63ABB107-2434-462A-A838-8CE191D27AA9}" srcOrd="0" destOrd="0" presId="urn:microsoft.com/office/officeart/2005/8/layout/default"/>
    <dgm:cxn modelId="{54CB9FAA-F0E9-4093-B218-C71E629B3074}" type="presOf" srcId="{335047A1-9F9C-4362-9E42-3D4CE1B01C61}" destId="{33E595D1-2D09-42E3-AF87-319912211EF5}" srcOrd="0" destOrd="0" presId="urn:microsoft.com/office/officeart/2005/8/layout/default"/>
    <dgm:cxn modelId="{226172AF-B603-4C22-9779-E888D39A79DF}" srcId="{D9054725-494F-4780-89E3-784CF8E7E104}" destId="{BFF0D918-FE77-471B-BA32-38B5D8EA5976}" srcOrd="10" destOrd="0" parTransId="{021F6B59-6C90-41E4-AD8D-7837C1F67A58}" sibTransId="{F00FA4B0-0AA5-4DB6-8108-B950D551C182}"/>
    <dgm:cxn modelId="{C0DD0CC7-C968-4A3C-8316-F835D8BD5E76}" type="presOf" srcId="{DA5CD47F-B5D0-4132-A9C8-243AC72A217A}" destId="{177B108C-C1B2-4F1C-9F77-B00938BDBE18}" srcOrd="0" destOrd="0" presId="urn:microsoft.com/office/officeart/2005/8/layout/default"/>
    <dgm:cxn modelId="{925FC2C7-0CED-4FD6-8C00-39897F656088}" type="presOf" srcId="{5C744389-EB90-4130-A7D3-B17D45D0766D}" destId="{75F9C74C-F8EC-49BF-8B1C-95607B4D8FE0}" srcOrd="0" destOrd="0" presId="urn:microsoft.com/office/officeart/2005/8/layout/default"/>
    <dgm:cxn modelId="{6D83A5CD-E24E-42F3-9B33-DEE0A77751DD}" srcId="{D9054725-494F-4780-89E3-784CF8E7E104}" destId="{4117836E-78D2-4DD1-920F-8D452A1B2EED}" srcOrd="0" destOrd="0" parTransId="{540C9DCC-AD48-4347-A6BD-28E48145F258}" sibTransId="{C923B2EB-7C53-462E-9ACE-8112A860EBA3}"/>
    <dgm:cxn modelId="{0E7CEBD7-9667-45DE-A857-A1CA8B1A8798}" srcId="{D9054725-494F-4780-89E3-784CF8E7E104}" destId="{9B0E21ED-AE16-41B9-AA83-9FD72773CE43}" srcOrd="11" destOrd="0" parTransId="{6912897D-EA6C-4CE9-86E5-0AB392269EB7}" sibTransId="{7D592989-CA12-4867-95D9-CDDF71CF825E}"/>
    <dgm:cxn modelId="{8C1A85DF-65A2-4004-ADAD-09CBC5C79D61}" type="presOf" srcId="{7C4B7B3A-FE6D-4E0F-9CD0-A8502B0DC48A}" destId="{78780111-C2CB-481D-8753-E0EA1B421484}" srcOrd="0" destOrd="0" presId="urn:microsoft.com/office/officeart/2005/8/layout/default"/>
    <dgm:cxn modelId="{333788EC-6BFD-4EDB-A53E-415F5E426F1B}" srcId="{D9054725-494F-4780-89E3-784CF8E7E104}" destId="{4A2B4E36-34DE-42DB-B7A7-5A57B2B2D54A}" srcOrd="4" destOrd="0" parTransId="{26113B22-ACD9-4F78-BE0B-81E47DE9F078}" sibTransId="{47531875-D557-4D24-A3AB-7480AD20BB16}"/>
    <dgm:cxn modelId="{57B1F0F2-85EA-4E35-9337-63D3EA166E81}" type="presOf" srcId="{4A2B4E36-34DE-42DB-B7A7-5A57B2B2D54A}" destId="{C8E1B043-ECBD-4B61-9050-B19B1D1F8759}" srcOrd="0" destOrd="0" presId="urn:microsoft.com/office/officeart/2005/8/layout/default"/>
    <dgm:cxn modelId="{3D750FF4-E66D-4608-B91B-F9CB7BE2F527}" type="presOf" srcId="{982F3CE7-328A-4EB2-B7EB-6C4C1D258D1C}" destId="{E33C95EB-BDFC-414C-A551-0D22C208D772}" srcOrd="0" destOrd="0" presId="urn:microsoft.com/office/officeart/2005/8/layout/default"/>
    <dgm:cxn modelId="{B2A4829A-15CB-4F11-970D-F3C651AC3955}" type="presParOf" srcId="{544FC773-500E-447F-A4E4-C3EBFF891758}" destId="{58230C1B-5E66-4F6F-BF71-2EF14BE206FB}" srcOrd="0" destOrd="0" presId="urn:microsoft.com/office/officeart/2005/8/layout/default"/>
    <dgm:cxn modelId="{F37513A5-E38D-4A75-9173-AFA38E6380CD}" type="presParOf" srcId="{544FC773-500E-447F-A4E4-C3EBFF891758}" destId="{492935A3-E455-4B37-A775-FF2BE1C2F428}" srcOrd="1" destOrd="0" presId="urn:microsoft.com/office/officeart/2005/8/layout/default"/>
    <dgm:cxn modelId="{61B39994-80E7-4E02-81D4-0AB4AF7D71E5}" type="presParOf" srcId="{544FC773-500E-447F-A4E4-C3EBFF891758}" destId="{E629AF59-203A-4F6F-B8D6-27374743B843}" srcOrd="2" destOrd="0" presId="urn:microsoft.com/office/officeart/2005/8/layout/default"/>
    <dgm:cxn modelId="{3EC271C9-8A40-492D-A880-8FD6949ACCC2}" type="presParOf" srcId="{544FC773-500E-447F-A4E4-C3EBFF891758}" destId="{D92C4361-D631-4672-8CF4-E39D1A707B2E}" srcOrd="3" destOrd="0" presId="urn:microsoft.com/office/officeart/2005/8/layout/default"/>
    <dgm:cxn modelId="{F37DB998-3B4C-4D30-BCBA-E3CD9EFC5794}" type="presParOf" srcId="{544FC773-500E-447F-A4E4-C3EBFF891758}" destId="{311E470C-D825-43D2-9CAA-8550351AEB0A}" srcOrd="4" destOrd="0" presId="urn:microsoft.com/office/officeart/2005/8/layout/default"/>
    <dgm:cxn modelId="{CEFFFEC8-88E9-4881-848C-B76C71AF276E}" type="presParOf" srcId="{544FC773-500E-447F-A4E4-C3EBFF891758}" destId="{398B4890-6191-4C94-9335-75B1C5CD03E7}" srcOrd="5" destOrd="0" presId="urn:microsoft.com/office/officeart/2005/8/layout/default"/>
    <dgm:cxn modelId="{075BB8E3-F711-4552-99A0-CFAD8A699C1B}" type="presParOf" srcId="{544FC773-500E-447F-A4E4-C3EBFF891758}" destId="{33E595D1-2D09-42E3-AF87-319912211EF5}" srcOrd="6" destOrd="0" presId="urn:microsoft.com/office/officeart/2005/8/layout/default"/>
    <dgm:cxn modelId="{D0382F63-A7F4-42CA-903B-E82993D97D47}" type="presParOf" srcId="{544FC773-500E-447F-A4E4-C3EBFF891758}" destId="{E00284D5-D10D-4533-AF02-8611565239DA}" srcOrd="7" destOrd="0" presId="urn:microsoft.com/office/officeart/2005/8/layout/default"/>
    <dgm:cxn modelId="{FDB3335B-0349-4CB5-826B-50507B00946B}" type="presParOf" srcId="{544FC773-500E-447F-A4E4-C3EBFF891758}" destId="{C8E1B043-ECBD-4B61-9050-B19B1D1F8759}" srcOrd="8" destOrd="0" presId="urn:microsoft.com/office/officeart/2005/8/layout/default"/>
    <dgm:cxn modelId="{C8FC1A86-7309-43A3-9BA9-88095E1194A2}" type="presParOf" srcId="{544FC773-500E-447F-A4E4-C3EBFF891758}" destId="{90CD90E6-0A16-4591-AB07-A01B658D807B}" srcOrd="9" destOrd="0" presId="urn:microsoft.com/office/officeart/2005/8/layout/default"/>
    <dgm:cxn modelId="{386C2669-494C-496E-B8EE-DA7198BCD184}" type="presParOf" srcId="{544FC773-500E-447F-A4E4-C3EBFF891758}" destId="{D2846574-D316-4426-9B60-C5921DD44C56}" srcOrd="10" destOrd="0" presId="urn:microsoft.com/office/officeart/2005/8/layout/default"/>
    <dgm:cxn modelId="{955D0527-8F93-436C-A9DE-0B96DCCD6AFF}" type="presParOf" srcId="{544FC773-500E-447F-A4E4-C3EBFF891758}" destId="{60734C02-441B-4AF4-911B-D93BFD228289}" srcOrd="11" destOrd="0" presId="urn:microsoft.com/office/officeart/2005/8/layout/default"/>
    <dgm:cxn modelId="{511C1B08-0622-4DE6-BF01-3314B8B032FD}" type="presParOf" srcId="{544FC773-500E-447F-A4E4-C3EBFF891758}" destId="{29A377BF-F240-4C5F-B98D-E9E87C1CCD5A}" srcOrd="12" destOrd="0" presId="urn:microsoft.com/office/officeart/2005/8/layout/default"/>
    <dgm:cxn modelId="{F0925FA5-6863-4822-8E11-ABBED2513059}" type="presParOf" srcId="{544FC773-500E-447F-A4E4-C3EBFF891758}" destId="{E44DFB98-02D6-4A5E-8867-C9E5E669D8FF}" srcOrd="13" destOrd="0" presId="urn:microsoft.com/office/officeart/2005/8/layout/default"/>
    <dgm:cxn modelId="{6A873A90-5A7E-4746-90C2-5B675E4EA6E5}" type="presParOf" srcId="{544FC773-500E-447F-A4E4-C3EBFF891758}" destId="{63ABB107-2434-462A-A838-8CE191D27AA9}" srcOrd="14" destOrd="0" presId="urn:microsoft.com/office/officeart/2005/8/layout/default"/>
    <dgm:cxn modelId="{2D33D466-6125-403E-BD4C-C2852FDD349A}" type="presParOf" srcId="{544FC773-500E-447F-A4E4-C3EBFF891758}" destId="{7951F27B-B0DC-4892-8D8A-586D7F3BDA5D}" srcOrd="15" destOrd="0" presId="urn:microsoft.com/office/officeart/2005/8/layout/default"/>
    <dgm:cxn modelId="{014ACF98-1B32-4006-883A-811EBC3D1E52}" type="presParOf" srcId="{544FC773-500E-447F-A4E4-C3EBFF891758}" destId="{75F9C74C-F8EC-49BF-8B1C-95607B4D8FE0}" srcOrd="16" destOrd="0" presId="urn:microsoft.com/office/officeart/2005/8/layout/default"/>
    <dgm:cxn modelId="{B64E1ECD-3B7C-4CA3-805C-848576FA2734}" type="presParOf" srcId="{544FC773-500E-447F-A4E4-C3EBFF891758}" destId="{00F365BA-F504-4E79-AFD1-89DEB8135E6D}" srcOrd="17" destOrd="0" presId="urn:microsoft.com/office/officeart/2005/8/layout/default"/>
    <dgm:cxn modelId="{B451816E-DD65-4092-9E5E-A0CE7D93DCCD}" type="presParOf" srcId="{544FC773-500E-447F-A4E4-C3EBFF891758}" destId="{34365316-F851-4C54-A2CF-6CB5F9DA7F04}" srcOrd="18" destOrd="0" presId="urn:microsoft.com/office/officeart/2005/8/layout/default"/>
    <dgm:cxn modelId="{4980B6F9-43E1-417B-A012-A4535062CED7}" type="presParOf" srcId="{544FC773-500E-447F-A4E4-C3EBFF891758}" destId="{AC48EE8E-B217-4F06-A47B-9D0B7B241F60}" srcOrd="19" destOrd="0" presId="urn:microsoft.com/office/officeart/2005/8/layout/default"/>
    <dgm:cxn modelId="{39BB9C10-0147-458D-997D-4A7B4134AECF}" type="presParOf" srcId="{544FC773-500E-447F-A4E4-C3EBFF891758}" destId="{ACFF6762-80CF-43B6-AF9C-52F8FEEE370C}" srcOrd="20" destOrd="0" presId="urn:microsoft.com/office/officeart/2005/8/layout/default"/>
    <dgm:cxn modelId="{04F225DF-E1F0-499F-9DFA-59A8A7F43FE4}" type="presParOf" srcId="{544FC773-500E-447F-A4E4-C3EBFF891758}" destId="{5C2793AA-0EF1-4B0C-BDBA-0D89B38044BC}" srcOrd="21" destOrd="0" presId="urn:microsoft.com/office/officeart/2005/8/layout/default"/>
    <dgm:cxn modelId="{9E3EF9A8-F620-45EE-B714-59F9953C4C03}" type="presParOf" srcId="{544FC773-500E-447F-A4E4-C3EBFF891758}" destId="{CB137C5C-BDD1-4557-BFB4-3DBE56CFE090}" srcOrd="22" destOrd="0" presId="urn:microsoft.com/office/officeart/2005/8/layout/default"/>
    <dgm:cxn modelId="{64676EFA-4310-46BB-A3A2-BEA560A45E76}" type="presParOf" srcId="{544FC773-500E-447F-A4E4-C3EBFF891758}" destId="{E984A6F9-BBB9-4B5F-AEBD-6EAD6917C198}" srcOrd="23" destOrd="0" presId="urn:microsoft.com/office/officeart/2005/8/layout/default"/>
    <dgm:cxn modelId="{2FB34F26-D3C7-4BCE-B195-BADAF9179FD8}" type="presParOf" srcId="{544FC773-500E-447F-A4E4-C3EBFF891758}" destId="{177B108C-C1B2-4F1C-9F77-B00938BDBE18}" srcOrd="24" destOrd="0" presId="urn:microsoft.com/office/officeart/2005/8/layout/default"/>
    <dgm:cxn modelId="{9D3FE9DD-2CD4-4A5A-8355-5292FB3FE820}" type="presParOf" srcId="{544FC773-500E-447F-A4E4-C3EBFF891758}" destId="{DAB12964-F8C0-4C10-A044-C2793AD1CA9A}" srcOrd="25" destOrd="0" presId="urn:microsoft.com/office/officeart/2005/8/layout/default"/>
    <dgm:cxn modelId="{7B2C1C56-195D-42E5-B375-9B9E2C7C33AF}" type="presParOf" srcId="{544FC773-500E-447F-A4E4-C3EBFF891758}" destId="{B09F4E10-86AA-4EBA-BEFC-DAB0727E1170}" srcOrd="26" destOrd="0" presId="urn:microsoft.com/office/officeart/2005/8/layout/default"/>
    <dgm:cxn modelId="{2F03B889-D727-4F6D-95A2-0F9066F57CCB}" type="presParOf" srcId="{544FC773-500E-447F-A4E4-C3EBFF891758}" destId="{1CA6206A-7D39-4A68-B821-B7063001E3EF}" srcOrd="27" destOrd="0" presId="urn:microsoft.com/office/officeart/2005/8/layout/default"/>
    <dgm:cxn modelId="{6437BA75-8C69-45E2-BAC2-77C0CE8EBF6B}" type="presParOf" srcId="{544FC773-500E-447F-A4E4-C3EBFF891758}" destId="{E33C95EB-BDFC-414C-A551-0D22C208D772}" srcOrd="28" destOrd="0" presId="urn:microsoft.com/office/officeart/2005/8/layout/default"/>
    <dgm:cxn modelId="{70D42934-5E2F-4639-B502-DBEE55CDD006}" type="presParOf" srcId="{544FC773-500E-447F-A4E4-C3EBFF891758}" destId="{C6BA1C21-6F02-4DC2-9187-C4B884DB76A4}" srcOrd="29" destOrd="0" presId="urn:microsoft.com/office/officeart/2005/8/layout/default"/>
    <dgm:cxn modelId="{C00830E4-424B-4261-A3BE-32CB87085980}" type="presParOf" srcId="{544FC773-500E-447F-A4E4-C3EBFF891758}" destId="{78780111-C2CB-481D-8753-E0EA1B421484}" srcOrd="3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30C1B-5E66-4F6F-BF71-2EF14BE206FB}">
      <dsp:nvSpPr>
        <dsp:cNvPr id="0" name=""/>
        <dsp:cNvSpPr/>
      </dsp:nvSpPr>
      <dsp:spPr>
        <a:xfrm>
          <a:off x="2381" y="159014"/>
          <a:ext cx="1889124" cy="113347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spc="-20" dirty="0"/>
            <a:t>K</a:t>
          </a:r>
          <a:r>
            <a:rPr lang="tr-TR" sz="1700" kern="1200" spc="-10" dirty="0"/>
            <a:t>a</a:t>
          </a:r>
          <a:r>
            <a:rPr lang="tr-TR" sz="1700" kern="1200" spc="-5" dirty="0"/>
            <a:t>d</a:t>
          </a:r>
          <a:r>
            <a:rPr lang="tr-TR" sz="1700" kern="1200" spc="-10" dirty="0"/>
            <a:t>a</a:t>
          </a:r>
          <a:r>
            <a:rPr lang="tr-TR" sz="1700" kern="1200" spc="10" dirty="0"/>
            <a:t>s</a:t>
          </a:r>
          <a:r>
            <a:rPr lang="tr-TR" sz="1700" kern="1200" spc="20" dirty="0"/>
            <a:t>t</a:t>
          </a:r>
          <a:r>
            <a:rPr lang="tr-TR" sz="1700" kern="1200" spc="-20" dirty="0"/>
            <a:t>r</a:t>
          </a:r>
          <a:r>
            <a:rPr lang="tr-TR" sz="1700" kern="1200" dirty="0"/>
            <a:t>o</a:t>
          </a:r>
          <a:r>
            <a:rPr lang="tr-TR" sz="1700" kern="1200" spc="-200" dirty="0"/>
            <a:t> </a:t>
          </a:r>
          <a:r>
            <a:rPr lang="tr-TR" sz="1700" kern="1200" spc="30" dirty="0"/>
            <a:t>M</a:t>
          </a:r>
          <a:r>
            <a:rPr lang="tr-TR" sz="1700" kern="1200" spc="-5" dirty="0"/>
            <a:t>üdü</a:t>
          </a:r>
          <a:r>
            <a:rPr lang="tr-TR" sz="1700" kern="1200" spc="-20" dirty="0"/>
            <a:t>r</a:t>
          </a:r>
          <a:r>
            <a:rPr lang="tr-TR" sz="1700" kern="1200" spc="25" dirty="0"/>
            <a:t>l</a:t>
          </a:r>
          <a:r>
            <a:rPr lang="tr-TR" sz="1700" kern="1200" spc="-5" dirty="0"/>
            <a:t>ü</a:t>
          </a:r>
          <a:r>
            <a:rPr lang="tr-TR" sz="1700" kern="1200" spc="-10" dirty="0"/>
            <a:t>ğ</a:t>
          </a:r>
          <a:r>
            <a:rPr lang="tr-TR" sz="1700" kern="1200" dirty="0"/>
            <a:t>ü</a:t>
          </a:r>
        </a:p>
      </dsp:txBody>
      <dsp:txXfrm>
        <a:off x="2381" y="159014"/>
        <a:ext cx="1889124" cy="1133475"/>
      </dsp:txXfrm>
    </dsp:sp>
    <dsp:sp modelId="{E629AF59-203A-4F6F-B8D6-27374743B843}">
      <dsp:nvSpPr>
        <dsp:cNvPr id="0" name=""/>
        <dsp:cNvSpPr/>
      </dsp:nvSpPr>
      <dsp:spPr>
        <a:xfrm>
          <a:off x="2080418" y="159014"/>
          <a:ext cx="1889124" cy="1133475"/>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dirty="0"/>
            <a:t>Tapu Müdürlüğü</a:t>
          </a:r>
        </a:p>
      </dsp:txBody>
      <dsp:txXfrm>
        <a:off x="2080418" y="159014"/>
        <a:ext cx="1889124" cy="1133475"/>
      </dsp:txXfrm>
    </dsp:sp>
    <dsp:sp modelId="{311E470C-D825-43D2-9CAA-8550351AEB0A}">
      <dsp:nvSpPr>
        <dsp:cNvPr id="0" name=""/>
        <dsp:cNvSpPr/>
      </dsp:nvSpPr>
      <dsp:spPr>
        <a:xfrm>
          <a:off x="4158456" y="159014"/>
          <a:ext cx="1889124" cy="113347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dirty="0"/>
            <a:t>Orman İşletme Müdürlüğü</a:t>
          </a:r>
          <a:endParaRPr lang="tr-TR" sz="1700" kern="1200" dirty="0">
            <a:latin typeface="Tahoma"/>
            <a:cs typeface="Tahoma"/>
          </a:endParaRPr>
        </a:p>
      </dsp:txBody>
      <dsp:txXfrm>
        <a:off x="4158456" y="159014"/>
        <a:ext cx="1889124" cy="1133475"/>
      </dsp:txXfrm>
    </dsp:sp>
    <dsp:sp modelId="{33E595D1-2D09-42E3-AF87-319912211EF5}">
      <dsp:nvSpPr>
        <dsp:cNvPr id="0" name=""/>
        <dsp:cNvSpPr/>
      </dsp:nvSpPr>
      <dsp:spPr>
        <a:xfrm>
          <a:off x="6236493" y="159014"/>
          <a:ext cx="1889124" cy="1133475"/>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spc="-30"/>
            <a:t>Harita Genel Müdürlüğü</a:t>
          </a:r>
          <a:endParaRPr lang="tr-TR" sz="1700" kern="1200" dirty="0">
            <a:latin typeface="Tahoma"/>
            <a:cs typeface="Tahoma"/>
          </a:endParaRPr>
        </a:p>
      </dsp:txBody>
      <dsp:txXfrm>
        <a:off x="6236493" y="159014"/>
        <a:ext cx="1889124" cy="1133475"/>
      </dsp:txXfrm>
    </dsp:sp>
    <dsp:sp modelId="{C8E1B043-ECBD-4B61-9050-B19B1D1F8759}">
      <dsp:nvSpPr>
        <dsp:cNvPr id="0" name=""/>
        <dsp:cNvSpPr/>
      </dsp:nvSpPr>
      <dsp:spPr>
        <a:xfrm>
          <a:off x="2381" y="1481402"/>
          <a:ext cx="1889124" cy="1133475"/>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spc="-25"/>
            <a:t>C</a:t>
          </a:r>
          <a:r>
            <a:rPr lang="tr-TR" sz="1700" kern="1200" spc="-5"/>
            <a:t>o</a:t>
          </a:r>
          <a:r>
            <a:rPr lang="tr-TR" sz="1700" kern="1200" spc="-10"/>
            <a:t>ğ</a:t>
          </a:r>
          <a:r>
            <a:rPr lang="tr-TR" sz="1700" kern="1200" spc="-20"/>
            <a:t>r</a:t>
          </a:r>
          <a:r>
            <a:rPr lang="tr-TR" sz="1700" kern="1200" spc="-10"/>
            <a:t>a</a:t>
          </a:r>
          <a:r>
            <a:rPr lang="tr-TR" sz="1700" kern="1200" spc="-5"/>
            <a:t>f</a:t>
          </a:r>
          <a:r>
            <a:rPr lang="tr-TR" sz="1700" kern="1200"/>
            <a:t>i</a:t>
          </a:r>
          <a:r>
            <a:rPr lang="tr-TR" sz="1700" kern="1200" spc="-170"/>
            <a:t> </a:t>
          </a:r>
          <a:r>
            <a:rPr lang="tr-TR" sz="1700" kern="1200" spc="25"/>
            <a:t>Bil</a:t>
          </a:r>
          <a:r>
            <a:rPr lang="tr-TR" sz="1700" kern="1200" spc="-15"/>
            <a:t>g</a:t>
          </a:r>
          <a:r>
            <a:rPr lang="tr-TR" sz="1700" kern="1200"/>
            <a:t>i</a:t>
          </a:r>
          <a:r>
            <a:rPr lang="tr-TR" sz="1700" kern="1200" spc="-170"/>
            <a:t> </a:t>
          </a:r>
          <a:r>
            <a:rPr lang="tr-TR" sz="1700" kern="1200" spc="30"/>
            <a:t>M</a:t>
          </a:r>
          <a:r>
            <a:rPr lang="tr-TR" sz="1700" kern="1200" spc="-35"/>
            <a:t>e</a:t>
          </a:r>
          <a:r>
            <a:rPr lang="tr-TR" sz="1700" kern="1200" spc="-20"/>
            <a:t>r</a:t>
          </a:r>
          <a:r>
            <a:rPr lang="tr-TR" sz="1700" kern="1200" spc="-110"/>
            <a:t>k</a:t>
          </a:r>
          <a:r>
            <a:rPr lang="tr-TR" sz="1700" kern="1200" spc="-35"/>
            <a:t>e</a:t>
          </a:r>
          <a:r>
            <a:rPr lang="tr-TR" sz="1700" kern="1200" spc="-25"/>
            <a:t>z</a:t>
          </a:r>
          <a:r>
            <a:rPr lang="tr-TR" sz="1700" kern="1200"/>
            <a:t>i</a:t>
          </a:r>
          <a:endParaRPr lang="tr-TR" sz="1700" kern="1200" dirty="0">
            <a:latin typeface="Tahoma"/>
            <a:cs typeface="Tahoma"/>
          </a:endParaRPr>
        </a:p>
      </dsp:txBody>
      <dsp:txXfrm>
        <a:off x="2381" y="1481402"/>
        <a:ext cx="1889124" cy="1133475"/>
      </dsp:txXfrm>
    </dsp:sp>
    <dsp:sp modelId="{D2846574-D316-4426-9B60-C5921DD44C56}">
      <dsp:nvSpPr>
        <dsp:cNvPr id="0" name=""/>
        <dsp:cNvSpPr/>
      </dsp:nvSpPr>
      <dsp:spPr>
        <a:xfrm>
          <a:off x="2080418" y="1481402"/>
          <a:ext cx="1889124" cy="113347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Devlet Su İşleri</a:t>
          </a:r>
          <a:endParaRPr lang="tr-TR" sz="1700" kern="1200" dirty="0">
            <a:latin typeface="Tahoma"/>
            <a:cs typeface="Tahoma"/>
          </a:endParaRPr>
        </a:p>
      </dsp:txBody>
      <dsp:txXfrm>
        <a:off x="2080418" y="1481402"/>
        <a:ext cx="1889124" cy="1133475"/>
      </dsp:txXfrm>
    </dsp:sp>
    <dsp:sp modelId="{29A377BF-F240-4C5F-B98D-E9E87C1CCD5A}">
      <dsp:nvSpPr>
        <dsp:cNvPr id="0" name=""/>
        <dsp:cNvSpPr/>
      </dsp:nvSpPr>
      <dsp:spPr>
        <a:xfrm>
          <a:off x="4158456" y="1481402"/>
          <a:ext cx="1889124" cy="1133475"/>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a:t>Belediyeler</a:t>
          </a:r>
          <a:endParaRPr lang="tr-TR" sz="1700" kern="1200" dirty="0">
            <a:latin typeface="Tahoma"/>
            <a:cs typeface="Tahoma"/>
          </a:endParaRPr>
        </a:p>
      </dsp:txBody>
      <dsp:txXfrm>
        <a:off x="4158456" y="1481402"/>
        <a:ext cx="1889124" cy="1133475"/>
      </dsp:txXfrm>
    </dsp:sp>
    <dsp:sp modelId="{63ABB107-2434-462A-A838-8CE191D27AA9}">
      <dsp:nvSpPr>
        <dsp:cNvPr id="0" name=""/>
        <dsp:cNvSpPr/>
      </dsp:nvSpPr>
      <dsp:spPr>
        <a:xfrm>
          <a:off x="6236493" y="1481402"/>
          <a:ext cx="1889124" cy="113347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spc="-30"/>
            <a:t>Ö</a:t>
          </a:r>
          <a:r>
            <a:rPr lang="tr-TR" sz="1700" kern="1200" spc="-25"/>
            <a:t>z</a:t>
          </a:r>
          <a:r>
            <a:rPr lang="tr-TR" sz="1700" kern="1200" spc="-35"/>
            <a:t>e</a:t>
          </a:r>
          <a:r>
            <a:rPr lang="tr-TR" sz="1700" kern="1200"/>
            <a:t>l</a:t>
          </a:r>
          <a:r>
            <a:rPr lang="tr-TR" sz="1700" kern="1200" spc="-170"/>
            <a:t> </a:t>
          </a:r>
          <a:r>
            <a:rPr lang="tr-TR" sz="1700" kern="1200" spc="-125"/>
            <a:t>Harita Mühendislik Büroları</a:t>
          </a:r>
          <a:endParaRPr lang="tr-TR" sz="1700" kern="1200" dirty="0">
            <a:latin typeface="Tahoma"/>
            <a:cs typeface="Tahoma"/>
          </a:endParaRPr>
        </a:p>
      </dsp:txBody>
      <dsp:txXfrm>
        <a:off x="6236493" y="1481402"/>
        <a:ext cx="1889124" cy="1133475"/>
      </dsp:txXfrm>
    </dsp:sp>
    <dsp:sp modelId="{75F9C74C-F8EC-49BF-8B1C-95607B4D8FE0}">
      <dsp:nvSpPr>
        <dsp:cNvPr id="0" name=""/>
        <dsp:cNvSpPr/>
      </dsp:nvSpPr>
      <dsp:spPr>
        <a:xfrm>
          <a:off x="2381" y="2803789"/>
          <a:ext cx="1889124" cy="1133475"/>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0" i="0" kern="1200" dirty="0"/>
            <a:t>Lisanslı Harita Kadastro Mühendisleri ve Büroları (LİHKAB)</a:t>
          </a:r>
          <a:endParaRPr lang="tr-TR" sz="1700" kern="1200" dirty="0"/>
        </a:p>
      </dsp:txBody>
      <dsp:txXfrm>
        <a:off x="2381" y="2803789"/>
        <a:ext cx="1889124" cy="1133475"/>
      </dsp:txXfrm>
    </dsp:sp>
    <dsp:sp modelId="{34365316-F851-4C54-A2CF-6CB5F9DA7F04}">
      <dsp:nvSpPr>
        <dsp:cNvPr id="0" name=""/>
        <dsp:cNvSpPr/>
      </dsp:nvSpPr>
      <dsp:spPr>
        <a:xfrm>
          <a:off x="2080418" y="2803789"/>
          <a:ext cx="1889124" cy="1133475"/>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0" i="0" kern="1200">
              <a:effectLst/>
              <a:latin typeface="+mn-lt"/>
              <a:ea typeface="+mn-ea"/>
              <a:cs typeface="+mn-cs"/>
            </a:rPr>
            <a:t>Türkiye Taşkömürü Kurumu</a:t>
          </a:r>
          <a:endParaRPr lang="tr-TR" sz="1700" kern="1200" dirty="0">
            <a:latin typeface="+mn-lt"/>
          </a:endParaRPr>
        </a:p>
      </dsp:txBody>
      <dsp:txXfrm>
        <a:off x="2080418" y="2803789"/>
        <a:ext cx="1889124" cy="1133475"/>
      </dsp:txXfrm>
    </dsp:sp>
    <dsp:sp modelId="{ACFF6762-80CF-43B6-AF9C-52F8FEEE370C}">
      <dsp:nvSpPr>
        <dsp:cNvPr id="0" name=""/>
        <dsp:cNvSpPr/>
      </dsp:nvSpPr>
      <dsp:spPr>
        <a:xfrm>
          <a:off x="4158456" y="2803789"/>
          <a:ext cx="1889124" cy="113347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0" i="0" kern="1200">
              <a:effectLst/>
              <a:latin typeface="+mn-lt"/>
              <a:ea typeface="+mn-ea"/>
              <a:cs typeface="+mn-cs"/>
            </a:rPr>
            <a:t>Devlet Demiryolları</a:t>
          </a:r>
          <a:endParaRPr lang="tr-TR" sz="1700" kern="1200" dirty="0">
            <a:latin typeface="+mn-lt"/>
          </a:endParaRPr>
        </a:p>
      </dsp:txBody>
      <dsp:txXfrm>
        <a:off x="4158456" y="2803789"/>
        <a:ext cx="1889124" cy="1133475"/>
      </dsp:txXfrm>
    </dsp:sp>
    <dsp:sp modelId="{CB137C5C-BDD1-4557-BFB4-3DBE56CFE090}">
      <dsp:nvSpPr>
        <dsp:cNvPr id="0" name=""/>
        <dsp:cNvSpPr/>
      </dsp:nvSpPr>
      <dsp:spPr>
        <a:xfrm>
          <a:off x="6236493" y="2803789"/>
          <a:ext cx="1889124" cy="1133475"/>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0" kern="1200">
              <a:effectLst/>
              <a:latin typeface="+mn-lt"/>
            </a:rPr>
            <a:t>Türkiye Elektrik Dağıtım A.Ş.</a:t>
          </a:r>
          <a:endParaRPr lang="tr-TR" sz="1700" kern="1200"/>
        </a:p>
      </dsp:txBody>
      <dsp:txXfrm>
        <a:off x="6236493" y="2803789"/>
        <a:ext cx="1889124" cy="1133475"/>
      </dsp:txXfrm>
    </dsp:sp>
    <dsp:sp modelId="{177B108C-C1B2-4F1C-9F77-B00938BDBE18}">
      <dsp:nvSpPr>
        <dsp:cNvPr id="0" name=""/>
        <dsp:cNvSpPr/>
      </dsp:nvSpPr>
      <dsp:spPr>
        <a:xfrm>
          <a:off x="2381" y="4126177"/>
          <a:ext cx="1889124" cy="113347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0" i="0" kern="1200"/>
            <a:t>Vakıflar Genel Müdürlüğü</a:t>
          </a:r>
        </a:p>
      </dsp:txBody>
      <dsp:txXfrm>
        <a:off x="2381" y="4126177"/>
        <a:ext cx="1889124" cy="1133475"/>
      </dsp:txXfrm>
    </dsp:sp>
    <dsp:sp modelId="{B09F4E10-86AA-4EBA-BEFC-DAB0727E1170}">
      <dsp:nvSpPr>
        <dsp:cNvPr id="0" name=""/>
        <dsp:cNvSpPr/>
      </dsp:nvSpPr>
      <dsp:spPr>
        <a:xfrm>
          <a:off x="2080418" y="4126177"/>
          <a:ext cx="1889124" cy="1133475"/>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dirty="0" err="1"/>
            <a:t>İlbank</a:t>
          </a:r>
          <a:endParaRPr lang="tr-TR" sz="1700" kern="1200" dirty="0"/>
        </a:p>
      </dsp:txBody>
      <dsp:txXfrm>
        <a:off x="2080418" y="4126177"/>
        <a:ext cx="1889124" cy="1133475"/>
      </dsp:txXfrm>
    </dsp:sp>
    <dsp:sp modelId="{E33C95EB-BDFC-414C-A551-0D22C208D772}">
      <dsp:nvSpPr>
        <dsp:cNvPr id="0" name=""/>
        <dsp:cNvSpPr/>
      </dsp:nvSpPr>
      <dsp:spPr>
        <a:xfrm>
          <a:off x="4158456" y="4126177"/>
          <a:ext cx="1889124" cy="1133475"/>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0" kern="1200">
              <a:effectLst/>
              <a:latin typeface="+mn-lt"/>
            </a:rPr>
            <a:t>Ulaştırma ve Altyapı Bakanlığı</a:t>
          </a:r>
          <a:endParaRPr lang="tr-TR" sz="1700" kern="1200" dirty="0"/>
        </a:p>
      </dsp:txBody>
      <dsp:txXfrm>
        <a:off x="4158456" y="4126177"/>
        <a:ext cx="1889124" cy="1133475"/>
      </dsp:txXfrm>
    </dsp:sp>
    <dsp:sp modelId="{78780111-C2CB-481D-8753-E0EA1B421484}">
      <dsp:nvSpPr>
        <dsp:cNvPr id="0" name=""/>
        <dsp:cNvSpPr/>
      </dsp:nvSpPr>
      <dsp:spPr>
        <a:xfrm>
          <a:off x="6236493" y="4126177"/>
          <a:ext cx="1889124" cy="113347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0" i="0" kern="1200"/>
            <a:t>Maden ve Petrol İşleri Genel Müdürlüğü</a:t>
          </a:r>
          <a:endParaRPr lang="tr-TR" sz="1700" kern="1200"/>
        </a:p>
      </dsp:txBody>
      <dsp:txXfrm>
        <a:off x="6236493" y="4126177"/>
        <a:ext cx="1889124" cy="11334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D436D8-EE21-49E2-95E8-261C109611F8}" type="datetimeFigureOut">
              <a:rPr lang="tr-TR" smtClean="0"/>
              <a:t>22.11.2024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36E93D-4F23-4AD8-8FC2-3F897A784084}" type="slidenum">
              <a:rPr lang="tr-TR" smtClean="0"/>
              <a:t>‹#›</a:t>
            </a:fld>
            <a:endParaRPr lang="tr-TR"/>
          </a:p>
        </p:txBody>
      </p:sp>
    </p:spTree>
    <p:extLst>
      <p:ext uri="{BB962C8B-B14F-4D97-AF65-F5344CB8AC3E}">
        <p14:creationId xmlns:p14="http://schemas.microsoft.com/office/powerpoint/2010/main" val="2369594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736E93D-4F23-4AD8-8FC2-3F897A784084}" type="slidenum">
              <a:rPr lang="tr-TR" smtClean="0"/>
              <a:t>2</a:t>
            </a:fld>
            <a:endParaRPr lang="tr-TR"/>
          </a:p>
        </p:txBody>
      </p:sp>
    </p:spTree>
    <p:extLst>
      <p:ext uri="{BB962C8B-B14F-4D97-AF65-F5344CB8AC3E}">
        <p14:creationId xmlns:p14="http://schemas.microsoft.com/office/powerpoint/2010/main" val="289500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736E93D-4F23-4AD8-8FC2-3F897A784084}" type="slidenum">
              <a:rPr lang="tr-TR" smtClean="0"/>
              <a:t>14</a:t>
            </a:fld>
            <a:endParaRPr lang="tr-TR"/>
          </a:p>
        </p:txBody>
      </p:sp>
    </p:spTree>
    <p:extLst>
      <p:ext uri="{BB962C8B-B14F-4D97-AF65-F5344CB8AC3E}">
        <p14:creationId xmlns:p14="http://schemas.microsoft.com/office/powerpoint/2010/main" val="1948740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55E847-CB22-0629-26DD-6B0CDEDEE215}"/>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FDDB0CD2-972F-0088-CC62-000A35FFB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ADD2687-1904-24F7-693F-4634A0B951AC}"/>
              </a:ext>
            </a:extLst>
          </p:cNvPr>
          <p:cNvSpPr>
            <a:spLocks noGrp="1"/>
          </p:cNvSpPr>
          <p:nvPr>
            <p:ph type="dt" sz="half" idx="10"/>
          </p:nvPr>
        </p:nvSpPr>
        <p:spPr/>
        <p:txBody>
          <a:bodyPr/>
          <a:lstStyle/>
          <a:p>
            <a:fld id="{3A0DCB9F-48B1-4522-92F2-4D7D37A4E6B1}" type="datetimeFigureOut">
              <a:rPr lang="tr-TR" smtClean="0"/>
              <a:t>22.11.2024</a:t>
            </a:fld>
            <a:endParaRPr lang="tr-TR"/>
          </a:p>
        </p:txBody>
      </p:sp>
      <p:sp>
        <p:nvSpPr>
          <p:cNvPr id="5" name="Alt Bilgi Yer Tutucusu 4">
            <a:extLst>
              <a:ext uri="{FF2B5EF4-FFF2-40B4-BE49-F238E27FC236}">
                <a16:creationId xmlns:a16="http://schemas.microsoft.com/office/drawing/2014/main" id="{DD775A00-0EF5-8E6C-0CD3-54B20B80B1A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1867A08-AFCA-524E-6AC2-A1596719EAE6}"/>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592734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73BF84-7FC9-0322-1C5A-B596EF1BA38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859F3BA-2EBA-1559-0D7B-6783FC78D12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10CEFBA-87B9-2D5A-4B70-65E1B8671C2E}"/>
              </a:ext>
            </a:extLst>
          </p:cNvPr>
          <p:cNvSpPr>
            <a:spLocks noGrp="1"/>
          </p:cNvSpPr>
          <p:nvPr>
            <p:ph type="dt" sz="half" idx="10"/>
          </p:nvPr>
        </p:nvSpPr>
        <p:spPr/>
        <p:txBody>
          <a:bodyPr/>
          <a:lstStyle/>
          <a:p>
            <a:fld id="{3A0DCB9F-48B1-4522-92F2-4D7D37A4E6B1}" type="datetimeFigureOut">
              <a:rPr lang="tr-TR" smtClean="0"/>
              <a:t>22.11.2024</a:t>
            </a:fld>
            <a:endParaRPr lang="tr-TR"/>
          </a:p>
        </p:txBody>
      </p:sp>
      <p:sp>
        <p:nvSpPr>
          <p:cNvPr id="5" name="Alt Bilgi Yer Tutucusu 4">
            <a:extLst>
              <a:ext uri="{FF2B5EF4-FFF2-40B4-BE49-F238E27FC236}">
                <a16:creationId xmlns:a16="http://schemas.microsoft.com/office/drawing/2014/main" id="{6FD13603-7962-398E-86D4-84711243FA5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FE8C545-0819-AA04-C01E-C05F30878E49}"/>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33109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27C0FAF-9420-B209-69CD-120FF9C90E9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73DA13C-88DD-4326-8FFD-D0BCBE953EF0}"/>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9D26DDA-876F-0C46-D441-99538FD8C44D}"/>
              </a:ext>
            </a:extLst>
          </p:cNvPr>
          <p:cNvSpPr>
            <a:spLocks noGrp="1"/>
          </p:cNvSpPr>
          <p:nvPr>
            <p:ph type="dt" sz="half" idx="10"/>
          </p:nvPr>
        </p:nvSpPr>
        <p:spPr/>
        <p:txBody>
          <a:bodyPr/>
          <a:lstStyle/>
          <a:p>
            <a:fld id="{3A0DCB9F-48B1-4522-92F2-4D7D37A4E6B1}" type="datetimeFigureOut">
              <a:rPr lang="tr-TR" smtClean="0"/>
              <a:t>22.11.2024</a:t>
            </a:fld>
            <a:endParaRPr lang="tr-TR"/>
          </a:p>
        </p:txBody>
      </p:sp>
      <p:sp>
        <p:nvSpPr>
          <p:cNvPr id="5" name="Alt Bilgi Yer Tutucusu 4">
            <a:extLst>
              <a:ext uri="{FF2B5EF4-FFF2-40B4-BE49-F238E27FC236}">
                <a16:creationId xmlns:a16="http://schemas.microsoft.com/office/drawing/2014/main" id="{2BF2982D-DA86-E778-F106-AB4DCBE8347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B65642B-E519-1698-68BE-C18938CA7C65}"/>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3787963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tr-TR"/>
              <a:t>Asıl başlık stilini düzenlemek için tıklayın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3A0DCB9F-48B1-4522-92F2-4D7D37A4E6B1}" type="datetimeFigureOut">
              <a:rPr lang="tr-TR" smtClean="0"/>
              <a:t>22.11.2024</a:t>
            </a:fld>
            <a:endParaRPr lang="tr-TR"/>
          </a:p>
        </p:txBody>
      </p:sp>
      <p:sp>
        <p:nvSpPr>
          <p:cNvPr id="5" name="Footer Placeholder 4"/>
          <p:cNvSpPr>
            <a:spLocks noGrp="1"/>
          </p:cNvSpPr>
          <p:nvPr>
            <p:ph type="ftr" sz="quarter" idx="11"/>
          </p:nvPr>
        </p:nvSpPr>
        <p:spPr>
          <a:xfrm>
            <a:off x="1876424" y="5410201"/>
            <a:ext cx="5124886" cy="365125"/>
          </a:xfrm>
        </p:spPr>
        <p:txBody>
          <a:bodyPr/>
          <a:lstStyle/>
          <a:p>
            <a:endParaRPr lang="tr-TR"/>
          </a:p>
        </p:txBody>
      </p:sp>
      <p:sp>
        <p:nvSpPr>
          <p:cNvPr id="6" name="Slide Number Placeholder 5"/>
          <p:cNvSpPr>
            <a:spLocks noGrp="1"/>
          </p:cNvSpPr>
          <p:nvPr>
            <p:ph type="sldNum" sz="quarter" idx="12"/>
          </p:nvPr>
        </p:nvSpPr>
        <p:spPr>
          <a:xfrm>
            <a:off x="9896911" y="5410199"/>
            <a:ext cx="771089" cy="365125"/>
          </a:xfrm>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1758761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0DCB9F-48B1-4522-92F2-4D7D37A4E6B1}" type="datetimeFigureOut">
              <a:rPr lang="tr-TR" smtClean="0"/>
              <a:t>22.11.2024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3860131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A0DCB9F-48B1-4522-92F2-4D7D37A4E6B1}" type="datetimeFigureOut">
              <a:rPr lang="tr-TR" smtClean="0"/>
              <a:t>22.11.2024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4069230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3A0DCB9F-48B1-4522-92F2-4D7D37A4E6B1}" type="datetimeFigureOut">
              <a:rPr lang="tr-TR" smtClean="0"/>
              <a:t>22.11.2024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754010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41410" y="3073397"/>
            <a:ext cx="4878391" cy="271780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3073397"/>
            <a:ext cx="4875210" cy="271780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3A0DCB9F-48B1-4522-92F2-4D7D37A4E6B1}" type="datetimeFigureOut">
              <a:rPr lang="tr-TR" smtClean="0"/>
              <a:t>22.11.2024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1754436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3A0DCB9F-48B1-4522-92F2-4D7D37A4E6B1}" type="datetimeFigureOut">
              <a:rPr lang="tr-TR" smtClean="0"/>
              <a:t>22.11.2024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33965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0DCB9F-48B1-4522-92F2-4D7D37A4E6B1}" type="datetimeFigureOut">
              <a:rPr lang="tr-TR" smtClean="0"/>
              <a:t>22.11.2024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4241481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0DCB9F-48B1-4522-92F2-4D7D37A4E6B1}" type="datetimeFigureOut">
              <a:rPr lang="tr-TR" smtClean="0"/>
              <a:t>22.11.2024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4009625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5C4338-610D-B9E8-9DBB-B840E62C364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358500B-02DD-5878-E676-E1E14E75E42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0FEED92-7BBA-AA9E-DFBF-9067FA809B09}"/>
              </a:ext>
            </a:extLst>
          </p:cNvPr>
          <p:cNvSpPr>
            <a:spLocks noGrp="1"/>
          </p:cNvSpPr>
          <p:nvPr>
            <p:ph type="dt" sz="half" idx="10"/>
          </p:nvPr>
        </p:nvSpPr>
        <p:spPr/>
        <p:txBody>
          <a:bodyPr/>
          <a:lstStyle/>
          <a:p>
            <a:fld id="{3A0DCB9F-48B1-4522-92F2-4D7D37A4E6B1}" type="datetimeFigureOut">
              <a:rPr lang="tr-TR" smtClean="0"/>
              <a:t>22.11.2024</a:t>
            </a:fld>
            <a:endParaRPr lang="tr-TR"/>
          </a:p>
        </p:txBody>
      </p:sp>
      <p:sp>
        <p:nvSpPr>
          <p:cNvPr id="5" name="Alt Bilgi Yer Tutucusu 4">
            <a:extLst>
              <a:ext uri="{FF2B5EF4-FFF2-40B4-BE49-F238E27FC236}">
                <a16:creationId xmlns:a16="http://schemas.microsoft.com/office/drawing/2014/main" id="{D41B6BFD-09FD-9C52-B00D-0E1EE1D6657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42DB8F8-BEA9-C394-B83C-75AD5210DA0F}"/>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3372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0DCB9F-48B1-4522-92F2-4D7D37A4E6B1}" type="datetimeFigureOut">
              <a:rPr lang="tr-TR" smtClean="0"/>
              <a:t>22.11.2024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4140082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tr-TR"/>
              <a:t>Resim eklemek için simgeye tıklayın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0DCB9F-48B1-4522-92F2-4D7D37A4E6B1}" type="datetimeFigureOut">
              <a:rPr lang="tr-TR" smtClean="0"/>
              <a:t>22.11.2024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114253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0DCB9F-48B1-4522-92F2-4D7D37A4E6B1}" type="datetimeFigureOut">
              <a:rPr lang="tr-TR" smtClean="0"/>
              <a:t>22.11.2024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1485432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0DCB9F-48B1-4522-92F2-4D7D37A4E6B1}" type="datetimeFigureOut">
              <a:rPr lang="tr-TR" smtClean="0"/>
              <a:t>22.11.2024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D0DF48-A4F2-46E7-B833-117CA4A55356}" type="slidenum">
              <a:rPr lang="tr-TR" smtClean="0"/>
              <a:t>‹#›</a:t>
            </a:fld>
            <a:endParaRPr lang="tr-T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39043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0DCB9F-48B1-4522-92F2-4D7D37A4E6B1}" type="datetimeFigureOut">
              <a:rPr lang="tr-TR" smtClean="0"/>
              <a:t>22.11.2024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138657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3A0DCB9F-48B1-4522-92F2-4D7D37A4E6B1}" type="datetimeFigureOut">
              <a:rPr lang="tr-TR" smtClean="0"/>
              <a:t>22.11.2024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381769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simgeye tıklayın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simgeye tıklayın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simgeye tıklayın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3A0DCB9F-48B1-4522-92F2-4D7D37A4E6B1}" type="datetimeFigureOut">
              <a:rPr lang="tr-TR" smtClean="0"/>
              <a:t>22.11.2024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742392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0DCB9F-48B1-4522-92F2-4D7D37A4E6B1}" type="datetimeFigureOut">
              <a:rPr lang="tr-TR" smtClean="0"/>
              <a:t>22.11.2024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1724881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0DCB9F-48B1-4522-92F2-4D7D37A4E6B1}" type="datetimeFigureOut">
              <a:rPr lang="tr-TR" smtClean="0"/>
              <a:t>22.11.2024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90667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ADD32B-AA76-B0F9-F105-8110D7516556}"/>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299DF96F-63F5-723F-F4B3-0C408F8CCD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76DC4B0C-5F06-C0D7-ABFB-5D7A8FC83948}"/>
              </a:ext>
            </a:extLst>
          </p:cNvPr>
          <p:cNvSpPr>
            <a:spLocks noGrp="1"/>
          </p:cNvSpPr>
          <p:nvPr>
            <p:ph type="dt" sz="half" idx="10"/>
          </p:nvPr>
        </p:nvSpPr>
        <p:spPr/>
        <p:txBody>
          <a:bodyPr/>
          <a:lstStyle/>
          <a:p>
            <a:fld id="{3A0DCB9F-48B1-4522-92F2-4D7D37A4E6B1}" type="datetimeFigureOut">
              <a:rPr lang="tr-TR" smtClean="0"/>
              <a:t>22.11.2024</a:t>
            </a:fld>
            <a:endParaRPr lang="tr-TR"/>
          </a:p>
        </p:txBody>
      </p:sp>
      <p:sp>
        <p:nvSpPr>
          <p:cNvPr id="5" name="Alt Bilgi Yer Tutucusu 4">
            <a:extLst>
              <a:ext uri="{FF2B5EF4-FFF2-40B4-BE49-F238E27FC236}">
                <a16:creationId xmlns:a16="http://schemas.microsoft.com/office/drawing/2014/main" id="{39B69A7C-5C26-BFCD-E7AA-D29E8ABBF38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6D6BE55-F2C7-F17A-1098-76FC5881D05B}"/>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1274519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431CAE-A20E-6C22-5719-73FA59D0332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609D1D0-F3C8-219B-FE9D-7C4831F72592}"/>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E7E2F4EC-194F-FF65-4D18-DE8B25FF45D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F07EB712-8ABC-6C31-16BD-CEE09DC066B7}"/>
              </a:ext>
            </a:extLst>
          </p:cNvPr>
          <p:cNvSpPr>
            <a:spLocks noGrp="1"/>
          </p:cNvSpPr>
          <p:nvPr>
            <p:ph type="dt" sz="half" idx="10"/>
          </p:nvPr>
        </p:nvSpPr>
        <p:spPr/>
        <p:txBody>
          <a:bodyPr/>
          <a:lstStyle/>
          <a:p>
            <a:fld id="{3A0DCB9F-48B1-4522-92F2-4D7D37A4E6B1}" type="datetimeFigureOut">
              <a:rPr lang="tr-TR" smtClean="0"/>
              <a:t>22.11.2024</a:t>
            </a:fld>
            <a:endParaRPr lang="tr-TR"/>
          </a:p>
        </p:txBody>
      </p:sp>
      <p:sp>
        <p:nvSpPr>
          <p:cNvPr id="6" name="Alt Bilgi Yer Tutucusu 5">
            <a:extLst>
              <a:ext uri="{FF2B5EF4-FFF2-40B4-BE49-F238E27FC236}">
                <a16:creationId xmlns:a16="http://schemas.microsoft.com/office/drawing/2014/main" id="{8A71A895-565D-3445-33CD-3186D652DF2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7E0575C-D17E-66DD-15F8-0D19CC55A78F}"/>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57880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5C30C6-8F93-0B2A-B04B-48C0E1B0BDBF}"/>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5568413-873F-C369-BEF9-E1AFA0F6AF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33C6D2B6-5D77-F4FF-7C45-8A47A8C9AA7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79A4CB8-5112-3C2D-26A5-028549D630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CD3D88A-4C0C-FC92-B323-FCC6C1A44415}"/>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39E38300-72FD-9342-138E-1831379DFCDF}"/>
              </a:ext>
            </a:extLst>
          </p:cNvPr>
          <p:cNvSpPr>
            <a:spLocks noGrp="1"/>
          </p:cNvSpPr>
          <p:nvPr>
            <p:ph type="dt" sz="half" idx="10"/>
          </p:nvPr>
        </p:nvSpPr>
        <p:spPr/>
        <p:txBody>
          <a:bodyPr/>
          <a:lstStyle/>
          <a:p>
            <a:fld id="{3A0DCB9F-48B1-4522-92F2-4D7D37A4E6B1}" type="datetimeFigureOut">
              <a:rPr lang="tr-TR" smtClean="0"/>
              <a:t>22.11.2024</a:t>
            </a:fld>
            <a:endParaRPr lang="tr-TR"/>
          </a:p>
        </p:txBody>
      </p:sp>
      <p:sp>
        <p:nvSpPr>
          <p:cNvPr id="8" name="Alt Bilgi Yer Tutucusu 7">
            <a:extLst>
              <a:ext uri="{FF2B5EF4-FFF2-40B4-BE49-F238E27FC236}">
                <a16:creationId xmlns:a16="http://schemas.microsoft.com/office/drawing/2014/main" id="{1AF5007F-FB8E-518C-72B9-8133C08B5552}"/>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51EAAB95-C28D-1626-9481-5288F6C62DBC}"/>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3291615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69F144-689B-C69F-E57E-46DE934E71A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BE96318-A9BF-AAB3-5920-93C59F29B1DB}"/>
              </a:ext>
            </a:extLst>
          </p:cNvPr>
          <p:cNvSpPr>
            <a:spLocks noGrp="1"/>
          </p:cNvSpPr>
          <p:nvPr>
            <p:ph type="dt" sz="half" idx="10"/>
          </p:nvPr>
        </p:nvSpPr>
        <p:spPr/>
        <p:txBody>
          <a:bodyPr/>
          <a:lstStyle/>
          <a:p>
            <a:fld id="{3A0DCB9F-48B1-4522-92F2-4D7D37A4E6B1}" type="datetimeFigureOut">
              <a:rPr lang="tr-TR" smtClean="0"/>
              <a:t>22.11.2024</a:t>
            </a:fld>
            <a:endParaRPr lang="tr-TR"/>
          </a:p>
        </p:txBody>
      </p:sp>
      <p:sp>
        <p:nvSpPr>
          <p:cNvPr id="4" name="Alt Bilgi Yer Tutucusu 3">
            <a:extLst>
              <a:ext uri="{FF2B5EF4-FFF2-40B4-BE49-F238E27FC236}">
                <a16:creationId xmlns:a16="http://schemas.microsoft.com/office/drawing/2014/main" id="{D36995C8-AB66-2DB5-A2DA-18D08DF415C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1EB7993B-EB45-8B64-4921-8B4EA3C70EEF}"/>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88077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D92C30-DEC7-A9B7-87A1-8841E7235B0C}"/>
              </a:ext>
            </a:extLst>
          </p:cNvPr>
          <p:cNvSpPr>
            <a:spLocks noGrp="1"/>
          </p:cNvSpPr>
          <p:nvPr>
            <p:ph type="dt" sz="half" idx="10"/>
          </p:nvPr>
        </p:nvSpPr>
        <p:spPr/>
        <p:txBody>
          <a:bodyPr/>
          <a:lstStyle/>
          <a:p>
            <a:fld id="{3A0DCB9F-48B1-4522-92F2-4D7D37A4E6B1}" type="datetimeFigureOut">
              <a:rPr lang="tr-TR" smtClean="0"/>
              <a:t>22.11.2024</a:t>
            </a:fld>
            <a:endParaRPr lang="tr-TR"/>
          </a:p>
        </p:txBody>
      </p:sp>
      <p:sp>
        <p:nvSpPr>
          <p:cNvPr id="3" name="Alt Bilgi Yer Tutucusu 2">
            <a:extLst>
              <a:ext uri="{FF2B5EF4-FFF2-40B4-BE49-F238E27FC236}">
                <a16:creationId xmlns:a16="http://schemas.microsoft.com/office/drawing/2014/main" id="{5FB8FE68-C1DA-837F-ECDA-A2BECD3A078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C1C2F45-B70A-374D-65F7-75D8B02DAC56}"/>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4059473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C0732C-EA82-0160-E6D8-71400B0311F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1BFAFB1-145F-74AB-DEDF-317EAED3A2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1A1A3092-D67E-3A96-0C50-9B376E055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E1DF37D-5293-826D-8FFE-5E1D71DEB11F}"/>
              </a:ext>
            </a:extLst>
          </p:cNvPr>
          <p:cNvSpPr>
            <a:spLocks noGrp="1"/>
          </p:cNvSpPr>
          <p:nvPr>
            <p:ph type="dt" sz="half" idx="10"/>
          </p:nvPr>
        </p:nvSpPr>
        <p:spPr/>
        <p:txBody>
          <a:bodyPr/>
          <a:lstStyle/>
          <a:p>
            <a:fld id="{3A0DCB9F-48B1-4522-92F2-4D7D37A4E6B1}" type="datetimeFigureOut">
              <a:rPr lang="tr-TR" smtClean="0"/>
              <a:t>22.11.2024</a:t>
            </a:fld>
            <a:endParaRPr lang="tr-TR"/>
          </a:p>
        </p:txBody>
      </p:sp>
      <p:sp>
        <p:nvSpPr>
          <p:cNvPr id="6" name="Alt Bilgi Yer Tutucusu 5">
            <a:extLst>
              <a:ext uri="{FF2B5EF4-FFF2-40B4-BE49-F238E27FC236}">
                <a16:creationId xmlns:a16="http://schemas.microsoft.com/office/drawing/2014/main" id="{C8B906E9-EBE6-D65D-AD5A-EF25FE7110F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A9AFD4E-D3C2-573D-A176-7105860FDB5F}"/>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930683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A64846-97F5-498B-C62D-72D40481C5E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F6E58A27-4797-F456-C99A-A394A15E56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F7BE8B1-A202-A43A-4785-477CAB7D71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FA5E9D2-AC9B-5A69-6875-E2CB0D5D9F13}"/>
              </a:ext>
            </a:extLst>
          </p:cNvPr>
          <p:cNvSpPr>
            <a:spLocks noGrp="1"/>
          </p:cNvSpPr>
          <p:nvPr>
            <p:ph type="dt" sz="half" idx="10"/>
          </p:nvPr>
        </p:nvSpPr>
        <p:spPr/>
        <p:txBody>
          <a:bodyPr/>
          <a:lstStyle/>
          <a:p>
            <a:fld id="{3A0DCB9F-48B1-4522-92F2-4D7D37A4E6B1}" type="datetimeFigureOut">
              <a:rPr lang="tr-TR" smtClean="0"/>
              <a:t>22.11.2024</a:t>
            </a:fld>
            <a:endParaRPr lang="tr-TR"/>
          </a:p>
        </p:txBody>
      </p:sp>
      <p:sp>
        <p:nvSpPr>
          <p:cNvPr id="6" name="Alt Bilgi Yer Tutucusu 5">
            <a:extLst>
              <a:ext uri="{FF2B5EF4-FFF2-40B4-BE49-F238E27FC236}">
                <a16:creationId xmlns:a16="http://schemas.microsoft.com/office/drawing/2014/main" id="{40263D94-98F1-DABF-8BCE-9BC6AC15037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7917C46-3E7F-719E-E99F-8EAAB1B115E9}"/>
              </a:ext>
            </a:extLst>
          </p:cNvPr>
          <p:cNvSpPr>
            <a:spLocks noGrp="1"/>
          </p:cNvSpPr>
          <p:nvPr>
            <p:ph type="sldNum" sz="quarter" idx="12"/>
          </p:nvPr>
        </p:nvSpPr>
        <p:spPr/>
        <p:txBody>
          <a:bodyPr/>
          <a:lstStyle/>
          <a:p>
            <a:fld id="{62D0DF48-A4F2-46E7-B833-117CA4A55356}" type="slidenum">
              <a:rPr lang="tr-TR" smtClean="0"/>
              <a:t>‹#›</a:t>
            </a:fld>
            <a:endParaRPr lang="tr-TR"/>
          </a:p>
        </p:txBody>
      </p:sp>
    </p:spTree>
    <p:extLst>
      <p:ext uri="{BB962C8B-B14F-4D97-AF65-F5344CB8AC3E}">
        <p14:creationId xmlns:p14="http://schemas.microsoft.com/office/powerpoint/2010/main" val="2840680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30A167F2-1F3C-90D3-142B-64151EF951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C51E468-26D2-96B8-0D1D-F289336341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5C739F8-ABFD-7917-F6A5-904525EB7E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DCB9F-48B1-4522-92F2-4D7D37A4E6B1}" type="datetimeFigureOut">
              <a:rPr lang="tr-TR" smtClean="0"/>
              <a:t>22.11.2024</a:t>
            </a:fld>
            <a:endParaRPr lang="tr-TR"/>
          </a:p>
        </p:txBody>
      </p:sp>
      <p:sp>
        <p:nvSpPr>
          <p:cNvPr id="5" name="Alt Bilgi Yer Tutucusu 4">
            <a:extLst>
              <a:ext uri="{FF2B5EF4-FFF2-40B4-BE49-F238E27FC236}">
                <a16:creationId xmlns:a16="http://schemas.microsoft.com/office/drawing/2014/main" id="{732C1362-6B46-88A6-650E-50523C070D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D3A51A34-249E-D6A8-1D73-5CA5319DC7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0DF48-A4F2-46E7-B833-117CA4A55356}" type="slidenum">
              <a:rPr lang="tr-TR" smtClean="0"/>
              <a:t>‹#›</a:t>
            </a:fld>
            <a:endParaRPr lang="tr-TR"/>
          </a:p>
        </p:txBody>
      </p:sp>
    </p:spTree>
    <p:extLst>
      <p:ext uri="{BB962C8B-B14F-4D97-AF65-F5344CB8AC3E}">
        <p14:creationId xmlns:p14="http://schemas.microsoft.com/office/powerpoint/2010/main" val="2959068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A0DCB9F-48B1-4522-92F2-4D7D37A4E6B1}" type="datetimeFigureOut">
              <a:rPr lang="tr-TR" smtClean="0"/>
              <a:t>22.11.2024</a:t>
            </a:fld>
            <a:endParaRPr lang="tr-T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2D0DF48-A4F2-46E7-B833-117CA4A55356}" type="slidenum">
              <a:rPr lang="tr-TR" smtClean="0"/>
              <a:t>‹#›</a:t>
            </a:fld>
            <a:endParaRPr lang="tr-TR"/>
          </a:p>
        </p:txBody>
      </p:sp>
    </p:spTree>
    <p:extLst>
      <p:ext uri="{BB962C8B-B14F-4D97-AF65-F5344CB8AC3E}">
        <p14:creationId xmlns:p14="http://schemas.microsoft.com/office/powerpoint/2010/main" val="4660681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diagramLayout" Target="../diagrams/layout1.xml"/><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48.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52.png"/><Relationship Id="rId5" Type="http://schemas.openxmlformats.org/officeDocument/2006/relationships/image" Target="../media/image51.jpeg"/><Relationship Id="rId15" Type="http://schemas.openxmlformats.org/officeDocument/2006/relationships/image" Target="../media/image56.gif"/><Relationship Id="rId10" Type="http://schemas.microsoft.com/office/2007/relationships/diagramDrawing" Target="../diagrams/drawing1.xml"/><Relationship Id="rId19" Type="http://schemas.openxmlformats.org/officeDocument/2006/relationships/image" Target="../media/image60.png"/><Relationship Id="rId4" Type="http://schemas.openxmlformats.org/officeDocument/2006/relationships/image" Target="../media/image50.png"/><Relationship Id="rId9" Type="http://schemas.openxmlformats.org/officeDocument/2006/relationships/diagramColors" Target="../diagrams/colors1.xml"/><Relationship Id="rId1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hyperlink" Target="https://www.osym.gov.tr/" TargetMode="External"/><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hyperlink" Target="https://www.remzihoca.com/dg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54.png"/><Relationship Id="rId7" Type="http://schemas.openxmlformats.org/officeDocument/2006/relationships/image" Target="../media/image6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media/image69.gif"/><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1.png"/><Relationship Id="rId10" Type="http://schemas.openxmlformats.org/officeDocument/2006/relationships/image" Target="../media/image74.jpeg"/><Relationship Id="rId4" Type="http://schemas.microsoft.com/office/2007/relationships/hdphoto" Target="../media/hdphoto1.wdp"/><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 Id="rId4" Type="http://schemas.openxmlformats.org/officeDocument/2006/relationships/image" Target="../media/image92.jpg"/></Relationships>
</file>

<file path=ppt/slides/_rels/slide3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7.xml"/><Relationship Id="rId5" Type="http://schemas.openxmlformats.org/officeDocument/2006/relationships/image" Target="../media/image97.jpg"/><Relationship Id="rId4" Type="http://schemas.openxmlformats.org/officeDocument/2006/relationships/image" Target="../media/image96.jpg"/></Relationships>
</file>

<file path=ppt/slides/_rels/slide3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7.xml"/><Relationship Id="rId4" Type="http://schemas.openxmlformats.org/officeDocument/2006/relationships/image" Target="../media/image102.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jpg"/></Relationships>
</file>

<file path=ppt/slides/_rels/slide4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g"/><Relationship Id="rId1" Type="http://schemas.openxmlformats.org/officeDocument/2006/relationships/slideLayout" Target="../slideLayouts/slideLayout7.xml"/><Relationship Id="rId5" Type="http://schemas.openxmlformats.org/officeDocument/2006/relationships/image" Target="../media/image117.jpg"/><Relationship Id="rId4" Type="http://schemas.openxmlformats.org/officeDocument/2006/relationships/image" Target="../media/image116.jpg"/></Relationships>
</file>

<file path=ppt/slides/_rels/slide46.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3CC2C3A-0387-37D6-26FC-578E0CF4257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84755" cy="6858000"/>
          </a:xfrm>
          <a:prstGeom prst="rect">
            <a:avLst/>
          </a:prstGeom>
        </p:spPr>
      </p:pic>
      <p:sp>
        <p:nvSpPr>
          <p:cNvPr id="4" name="Dikdörtgen 3">
            <a:extLst>
              <a:ext uri="{FF2B5EF4-FFF2-40B4-BE49-F238E27FC236}">
                <a16:creationId xmlns:a16="http://schemas.microsoft.com/office/drawing/2014/main" id="{7AF41A04-B496-4DDB-81A5-F303B031A3E2}"/>
              </a:ext>
            </a:extLst>
          </p:cNvPr>
          <p:cNvSpPr/>
          <p:nvPr/>
        </p:nvSpPr>
        <p:spPr>
          <a:xfrm>
            <a:off x="-1" y="36885"/>
            <a:ext cx="12205558" cy="1943481"/>
          </a:xfrm>
          <a:prstGeom prst="rect">
            <a:avLst/>
          </a:prstGeom>
          <a:noFill/>
        </p:spPr>
        <p:txBody>
          <a:bodyPr wrap="square" lIns="91440" tIns="45720" rIns="91440" bIns="45720">
            <a:spAutoFit/>
          </a:bodyPr>
          <a:lstStyle/>
          <a:p>
            <a:pPr algn="ctr">
              <a:lnSpc>
                <a:spcPct val="150000"/>
              </a:lnSpc>
            </a:pPr>
            <a:r>
              <a:rPr lang="tr-TR" sz="2800" b="1" dirty="0">
                <a:ln w="9525">
                  <a:solidFill>
                    <a:schemeClr val="bg1"/>
                  </a:solidFill>
                  <a:prstDash val="solid"/>
                </a:ln>
                <a:effectLst>
                  <a:outerShdw blurRad="12700" dist="38100" dir="2700000" algn="tl" rotWithShape="0">
                    <a:schemeClr val="bg1">
                      <a:lumMod val="50000"/>
                    </a:schemeClr>
                  </a:outerShdw>
                </a:effectLst>
                <a:latin typeface="Tahoma" panose="020B0604030504040204" pitchFamily="34" charset="0"/>
                <a:ea typeface="Tahoma" panose="020B0604030504040204" pitchFamily="34" charset="0"/>
                <a:cs typeface="Tahoma" panose="020B0604030504040204" pitchFamily="34" charset="0"/>
              </a:rPr>
              <a:t>IĞDIR ÜNİVERSİTESİ</a:t>
            </a:r>
          </a:p>
          <a:p>
            <a:pPr algn="ctr">
              <a:lnSpc>
                <a:spcPct val="150000"/>
              </a:lnSpc>
            </a:pPr>
            <a:r>
              <a:rPr lang="tr-TR" sz="2800" b="1" dirty="0">
                <a:ln w="9525">
                  <a:solidFill>
                    <a:schemeClr val="bg1"/>
                  </a:solidFill>
                  <a:prstDash val="solid"/>
                </a:ln>
                <a:effectLst>
                  <a:outerShdw blurRad="12700" dist="38100" dir="2700000" algn="tl" rotWithShape="0">
                    <a:schemeClr val="bg1">
                      <a:lumMod val="50000"/>
                    </a:schemeClr>
                  </a:outerShdw>
                </a:effectLst>
                <a:latin typeface="Tahoma" panose="020B0604030504040204" pitchFamily="34" charset="0"/>
                <a:ea typeface="Tahoma" panose="020B0604030504040204" pitchFamily="34" charset="0"/>
                <a:cs typeface="Tahoma" panose="020B0604030504040204" pitchFamily="34" charset="0"/>
              </a:rPr>
              <a:t>TEKNİK BİLİMLER MESLEK YÜKSEKOKULU</a:t>
            </a:r>
          </a:p>
          <a:p>
            <a:pPr algn="ctr">
              <a:lnSpc>
                <a:spcPct val="150000"/>
              </a:lnSpc>
            </a:pPr>
            <a:r>
              <a:rPr lang="tr-TR" sz="2800" b="1" dirty="0">
                <a:ln w="9525">
                  <a:solidFill>
                    <a:schemeClr val="bg1"/>
                  </a:solidFill>
                  <a:prstDash val="solid"/>
                </a:ln>
                <a:effectLst>
                  <a:outerShdw blurRad="12700" dist="38100" dir="2700000" algn="tl" rotWithShape="0">
                    <a:schemeClr val="bg1">
                      <a:lumMod val="50000"/>
                    </a:schemeClr>
                  </a:outerShdw>
                </a:effectLst>
                <a:latin typeface="Tahoma" panose="020B0604030504040204" pitchFamily="34" charset="0"/>
                <a:ea typeface="Tahoma" panose="020B0604030504040204" pitchFamily="34" charset="0"/>
                <a:cs typeface="Tahoma" panose="020B0604030504040204" pitchFamily="34" charset="0"/>
              </a:rPr>
              <a:t>MİMARLIK VE ŞEHİR PLANLAMA BÖLÜMÜ</a:t>
            </a:r>
          </a:p>
        </p:txBody>
      </p:sp>
      <p:pic>
        <p:nvPicPr>
          <p:cNvPr id="5" name="Picture 2" descr="Görsel Kimlik">
            <a:extLst>
              <a:ext uri="{FF2B5EF4-FFF2-40B4-BE49-F238E27FC236}">
                <a16:creationId xmlns:a16="http://schemas.microsoft.com/office/drawing/2014/main" id="{EBE7388B-6E35-45D4-A861-23A4F8D327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037" y="387621"/>
            <a:ext cx="1243195" cy="1242008"/>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2" descr="C:\Users\ABRA A5\Desktop\2022-2023 Iğdır\Logo\logo_tbmyo.jpeg">
            <a:extLst>
              <a:ext uri="{FF2B5EF4-FFF2-40B4-BE49-F238E27FC236}">
                <a16:creationId xmlns:a16="http://schemas.microsoft.com/office/drawing/2014/main" id="{FE738D51-2645-4C76-8056-611D1603A6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5769" y="386435"/>
            <a:ext cx="1243194" cy="1243194"/>
          </a:xfrm>
          <a:prstGeom prst="ellipse">
            <a:avLst/>
          </a:prstGeom>
          <a:noFill/>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D14480F1-EB2C-48FD-8141-AE4768CD195E}"/>
              </a:ext>
            </a:extLst>
          </p:cNvPr>
          <p:cNvSpPr txBox="1"/>
          <p:nvPr/>
        </p:nvSpPr>
        <p:spPr>
          <a:xfrm>
            <a:off x="637592" y="2551837"/>
            <a:ext cx="10916816" cy="1754326"/>
          </a:xfrm>
          <a:prstGeom prst="rect">
            <a:avLst/>
          </a:prstGeom>
          <a:noFill/>
        </p:spPr>
        <p:txBody>
          <a:bodyPr wrap="square">
            <a:spAutoFit/>
          </a:bodyPr>
          <a:lstStyle/>
          <a:p>
            <a:pPr algn="ctr"/>
            <a:r>
              <a:rPr lang="tr-TR" sz="5400" b="1"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ORYANTASYON ETKİNLİĞİNE HOŞGELDİNİZ</a:t>
            </a:r>
          </a:p>
        </p:txBody>
      </p:sp>
      <p:sp>
        <p:nvSpPr>
          <p:cNvPr id="8" name="Dikdörtgen 7">
            <a:extLst>
              <a:ext uri="{FF2B5EF4-FFF2-40B4-BE49-F238E27FC236}">
                <a16:creationId xmlns:a16="http://schemas.microsoft.com/office/drawing/2014/main" id="{CD1510A4-0B1F-4ACC-95D8-ED87C42A4970}"/>
              </a:ext>
            </a:extLst>
          </p:cNvPr>
          <p:cNvSpPr/>
          <p:nvPr/>
        </p:nvSpPr>
        <p:spPr>
          <a:xfrm>
            <a:off x="4895414" y="6421005"/>
            <a:ext cx="2393925" cy="400110"/>
          </a:xfrm>
          <a:prstGeom prst="rect">
            <a:avLst/>
          </a:prstGeom>
          <a:noFill/>
        </p:spPr>
        <p:txBody>
          <a:bodyPr wrap="none" lIns="91440" tIns="45720" rIns="91440" bIns="45720">
            <a:spAutoFit/>
          </a:bodyPr>
          <a:lstStyle/>
          <a:p>
            <a:pPr algn="ctr"/>
            <a:r>
              <a:rPr lang="tr-TR" sz="2000" b="1" dirty="0">
                <a:ln w="9525">
                  <a:solidFill>
                    <a:schemeClr val="bg1"/>
                  </a:solidFill>
                  <a:prstDash val="solid"/>
                </a:ln>
                <a:solidFill>
                  <a:schemeClr val="bg1"/>
                </a:solidFill>
                <a:effectLst>
                  <a:outerShdw blurRad="12700" dist="38100" dir="2700000" algn="tl" rotWithShape="0">
                    <a:schemeClr val="bg1">
                      <a:lumMod val="50000"/>
                    </a:schemeClr>
                  </a:outerShdw>
                </a:effectLst>
                <a:highlight>
                  <a:srgbClr val="C0C0C0"/>
                </a:highlight>
              </a:rPr>
              <a:t>2024-2025 Eğitim Yılı</a:t>
            </a:r>
          </a:p>
        </p:txBody>
      </p:sp>
      <p:pic>
        <p:nvPicPr>
          <p:cNvPr id="9" name="Grafik 8" descr="Şehir düz dolguyla">
            <a:extLst>
              <a:ext uri="{FF2B5EF4-FFF2-40B4-BE49-F238E27FC236}">
                <a16:creationId xmlns:a16="http://schemas.microsoft.com/office/drawing/2014/main" id="{146ED39C-4F46-43A8-B5C1-A76EF2582C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45" y="6291863"/>
            <a:ext cx="658393" cy="658393"/>
          </a:xfrm>
          <a:prstGeom prst="rect">
            <a:avLst/>
          </a:prstGeom>
        </p:spPr>
      </p:pic>
      <p:pic>
        <p:nvPicPr>
          <p:cNvPr id="10" name="Grafik 9" descr="İğneli harita düz dolguyla">
            <a:extLst>
              <a:ext uri="{FF2B5EF4-FFF2-40B4-BE49-F238E27FC236}">
                <a16:creationId xmlns:a16="http://schemas.microsoft.com/office/drawing/2014/main" id="{2ABA5E72-C479-4BB3-8E30-7F432F52F8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54408" y="6278069"/>
            <a:ext cx="658393" cy="658393"/>
          </a:xfrm>
          <a:prstGeom prst="rect">
            <a:avLst/>
          </a:prstGeom>
        </p:spPr>
      </p:pic>
    </p:spTree>
    <p:extLst>
      <p:ext uri="{BB962C8B-B14F-4D97-AF65-F5344CB8AC3E}">
        <p14:creationId xmlns:p14="http://schemas.microsoft.com/office/powerpoint/2010/main" val="419853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023 Üniversitemizden Bahar Görüntüleri">
            <a:extLst>
              <a:ext uri="{FF2B5EF4-FFF2-40B4-BE49-F238E27FC236}">
                <a16:creationId xmlns:a16="http://schemas.microsoft.com/office/drawing/2014/main" id="{714F2371-F6BF-44C7-8964-1C8518EB6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45" y="725973"/>
            <a:ext cx="5089236" cy="28600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2023 Üniversitemizden Bahar Görüntüleri">
            <a:extLst>
              <a:ext uri="{FF2B5EF4-FFF2-40B4-BE49-F238E27FC236}">
                <a16:creationId xmlns:a16="http://schemas.microsoft.com/office/drawing/2014/main" id="{69D9CB2C-0E99-40F5-BB26-BF2FDC727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20" y="3887446"/>
            <a:ext cx="5089234" cy="2860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C1D55CB-CFBA-4703-9BC9-CF6E1AC28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545" y="3890758"/>
            <a:ext cx="5089235" cy="2856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84E796FD-2B7E-42B9-A298-9677FE1C452A}"/>
              </a:ext>
            </a:extLst>
          </p:cNvPr>
          <p:cNvSpPr/>
          <p:nvPr/>
        </p:nvSpPr>
        <p:spPr>
          <a:xfrm>
            <a:off x="3779629" y="0"/>
            <a:ext cx="4632743" cy="769441"/>
          </a:xfrm>
          <a:prstGeom prst="rect">
            <a:avLst/>
          </a:prstGeom>
          <a:noFill/>
        </p:spPr>
        <p:txBody>
          <a:bodyPr wrap="none" lIns="91440" tIns="45720" rIns="91440" bIns="45720">
            <a:spAutoFit/>
          </a:bodyPr>
          <a:lstStyle/>
          <a:p>
            <a:pPr algn="ctr"/>
            <a:r>
              <a:rPr lang="tr-TR" sz="4400" b="1" cap="none" spc="0" dirty="0">
                <a:ln w="22225">
                  <a:solidFill>
                    <a:schemeClr val="accent2"/>
                  </a:solidFill>
                  <a:prstDash val="solid"/>
                </a:ln>
                <a:solidFill>
                  <a:schemeClr val="accent2">
                    <a:lumMod val="40000"/>
                    <a:lumOff val="60000"/>
                  </a:schemeClr>
                </a:solidFill>
                <a:effectLst/>
              </a:rPr>
              <a:t>Kampüsten Kareler</a:t>
            </a:r>
          </a:p>
        </p:txBody>
      </p:sp>
      <p:pic>
        <p:nvPicPr>
          <p:cNvPr id="2056" name="Picture 8" descr="2023 Üniversitemizden Bahar Görüntüleri">
            <a:extLst>
              <a:ext uri="{FF2B5EF4-FFF2-40B4-BE49-F238E27FC236}">
                <a16:creationId xmlns:a16="http://schemas.microsoft.com/office/drawing/2014/main" id="{C426B2F0-F142-4391-A78C-DB686F0CCC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220" y="725973"/>
            <a:ext cx="5089234" cy="2860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558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84E796FD-2B7E-42B9-A298-9677FE1C452A}"/>
              </a:ext>
            </a:extLst>
          </p:cNvPr>
          <p:cNvSpPr/>
          <p:nvPr/>
        </p:nvSpPr>
        <p:spPr>
          <a:xfrm>
            <a:off x="3779629" y="0"/>
            <a:ext cx="4632743" cy="769441"/>
          </a:xfrm>
          <a:prstGeom prst="rect">
            <a:avLst/>
          </a:prstGeom>
          <a:noFill/>
        </p:spPr>
        <p:txBody>
          <a:bodyPr wrap="none" lIns="91440" tIns="45720" rIns="91440" bIns="45720">
            <a:spAutoFit/>
          </a:bodyPr>
          <a:lstStyle/>
          <a:p>
            <a:pPr algn="ctr"/>
            <a:r>
              <a:rPr lang="tr-TR" sz="4400" b="1" cap="none" spc="0" dirty="0">
                <a:ln w="22225">
                  <a:solidFill>
                    <a:schemeClr val="accent2"/>
                  </a:solidFill>
                  <a:prstDash val="solid"/>
                </a:ln>
                <a:solidFill>
                  <a:schemeClr val="accent2">
                    <a:lumMod val="40000"/>
                    <a:lumOff val="60000"/>
                  </a:schemeClr>
                </a:solidFill>
                <a:effectLst/>
              </a:rPr>
              <a:t>Kampüsten Kareler</a:t>
            </a:r>
          </a:p>
        </p:txBody>
      </p:sp>
      <p:grpSp>
        <p:nvGrpSpPr>
          <p:cNvPr id="9" name="Grup 8">
            <a:extLst>
              <a:ext uri="{FF2B5EF4-FFF2-40B4-BE49-F238E27FC236}">
                <a16:creationId xmlns:a16="http://schemas.microsoft.com/office/drawing/2014/main" id="{6527E5D2-596E-4E79-A185-6542B7903889}"/>
              </a:ext>
            </a:extLst>
          </p:cNvPr>
          <p:cNvGrpSpPr/>
          <p:nvPr/>
        </p:nvGrpSpPr>
        <p:grpSpPr>
          <a:xfrm>
            <a:off x="723959" y="896253"/>
            <a:ext cx="10744083" cy="5851236"/>
            <a:chOff x="868219" y="896253"/>
            <a:chExt cx="10744083" cy="5851236"/>
          </a:xfrm>
        </p:grpSpPr>
        <p:pic>
          <p:nvPicPr>
            <p:cNvPr id="3" name="Resim 2">
              <a:extLst>
                <a:ext uri="{FF2B5EF4-FFF2-40B4-BE49-F238E27FC236}">
                  <a16:creationId xmlns:a16="http://schemas.microsoft.com/office/drawing/2014/main" id="{AB440120-0C5D-44A4-8083-BB04B90B4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19" y="896253"/>
              <a:ext cx="4388427" cy="5851236"/>
            </a:xfrm>
            <a:prstGeom prst="rect">
              <a:avLst/>
            </a:prstGeom>
            <a:ln>
              <a:noFill/>
            </a:ln>
            <a:effectLst>
              <a:outerShdw blurRad="190500" algn="tl" rotWithShape="0">
                <a:srgbClr val="000000">
                  <a:alpha val="70000"/>
                </a:srgbClr>
              </a:outerShdw>
            </a:effectLst>
          </p:spPr>
        </p:pic>
        <p:pic>
          <p:nvPicPr>
            <p:cNvPr id="5" name="Resim 4">
              <a:extLst>
                <a:ext uri="{FF2B5EF4-FFF2-40B4-BE49-F238E27FC236}">
                  <a16:creationId xmlns:a16="http://schemas.microsoft.com/office/drawing/2014/main" id="{25789F9E-61B0-46EC-B84D-E28C8EC9F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646" y="3887444"/>
              <a:ext cx="6355656" cy="2860045"/>
            </a:xfrm>
            <a:prstGeom prst="rect">
              <a:avLst/>
            </a:prstGeom>
            <a:ln>
              <a:noFill/>
            </a:ln>
            <a:effectLst>
              <a:outerShdw blurRad="190500" algn="tl" rotWithShape="0">
                <a:srgbClr val="000000">
                  <a:alpha val="70000"/>
                </a:srgbClr>
              </a:outerShdw>
            </a:effectLst>
          </p:spPr>
        </p:pic>
        <p:pic>
          <p:nvPicPr>
            <p:cNvPr id="8" name="Resim 7">
              <a:extLst>
                <a:ext uri="{FF2B5EF4-FFF2-40B4-BE49-F238E27FC236}">
                  <a16:creationId xmlns:a16="http://schemas.microsoft.com/office/drawing/2014/main" id="{F16F43DC-EE9E-4464-883A-43D78A17A3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6646" y="896254"/>
              <a:ext cx="6355656" cy="2991190"/>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4024240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15517A9-0535-4029-AB8A-0F7190D3C44C}"/>
              </a:ext>
            </a:extLst>
          </p:cNvPr>
          <p:cNvPicPr>
            <a:picLocks noChangeAspect="1"/>
          </p:cNvPicPr>
          <p:nvPr/>
        </p:nvPicPr>
        <p:blipFill>
          <a:blip r:embed="rId2"/>
          <a:stretch>
            <a:fillRect/>
          </a:stretch>
        </p:blipFill>
        <p:spPr>
          <a:xfrm>
            <a:off x="-1" y="0"/>
            <a:ext cx="12192000" cy="1212670"/>
          </a:xfrm>
          <a:prstGeom prst="rect">
            <a:avLst/>
          </a:prstGeom>
        </p:spPr>
      </p:pic>
      <p:pic>
        <p:nvPicPr>
          <p:cNvPr id="5" name="Resim 4">
            <a:extLst>
              <a:ext uri="{FF2B5EF4-FFF2-40B4-BE49-F238E27FC236}">
                <a16:creationId xmlns:a16="http://schemas.microsoft.com/office/drawing/2014/main" id="{F92BAD09-A402-4CFB-A235-C14B94BA2BC6}"/>
              </a:ext>
            </a:extLst>
          </p:cNvPr>
          <p:cNvPicPr>
            <a:picLocks noChangeAspect="1"/>
          </p:cNvPicPr>
          <p:nvPr/>
        </p:nvPicPr>
        <p:blipFill rotWithShape="1">
          <a:blip r:embed="rId3"/>
          <a:srcRect l="13635" t="11313" r="15172" b="44512"/>
          <a:stretch/>
        </p:blipFill>
        <p:spPr>
          <a:xfrm>
            <a:off x="1904437" y="3904711"/>
            <a:ext cx="8383121" cy="2925972"/>
          </a:xfrm>
          <a:prstGeom prst="rect">
            <a:avLst/>
          </a:prstGeom>
        </p:spPr>
      </p:pic>
      <p:sp>
        <p:nvSpPr>
          <p:cNvPr id="6" name="Dikdörtgen 5">
            <a:extLst>
              <a:ext uri="{FF2B5EF4-FFF2-40B4-BE49-F238E27FC236}">
                <a16:creationId xmlns:a16="http://schemas.microsoft.com/office/drawing/2014/main" id="{162F0558-75AF-488C-ADC9-7D4686CE0DF7}"/>
              </a:ext>
            </a:extLst>
          </p:cNvPr>
          <p:cNvSpPr/>
          <p:nvPr/>
        </p:nvSpPr>
        <p:spPr>
          <a:xfrm>
            <a:off x="4802909" y="6411601"/>
            <a:ext cx="1644074" cy="295563"/>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a:p>
        </p:txBody>
      </p:sp>
      <p:sp>
        <p:nvSpPr>
          <p:cNvPr id="10" name="Dikdörtgen 9">
            <a:extLst>
              <a:ext uri="{FF2B5EF4-FFF2-40B4-BE49-F238E27FC236}">
                <a16:creationId xmlns:a16="http://schemas.microsoft.com/office/drawing/2014/main" id="{43B71AA4-D558-4ED6-9F69-A404387B29F2}"/>
              </a:ext>
            </a:extLst>
          </p:cNvPr>
          <p:cNvSpPr/>
          <p:nvPr/>
        </p:nvSpPr>
        <p:spPr>
          <a:xfrm>
            <a:off x="4590474" y="825202"/>
            <a:ext cx="766618" cy="295563"/>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a:p>
        </p:txBody>
      </p:sp>
      <p:pic>
        <p:nvPicPr>
          <p:cNvPr id="11" name="Resim 10">
            <a:extLst>
              <a:ext uri="{FF2B5EF4-FFF2-40B4-BE49-F238E27FC236}">
                <a16:creationId xmlns:a16="http://schemas.microsoft.com/office/drawing/2014/main" id="{00FF47BC-0E01-47D7-A8D1-0A7441F546A8}"/>
              </a:ext>
            </a:extLst>
          </p:cNvPr>
          <p:cNvPicPr>
            <a:picLocks noChangeAspect="1"/>
          </p:cNvPicPr>
          <p:nvPr/>
        </p:nvPicPr>
        <p:blipFill>
          <a:blip r:embed="rId4"/>
          <a:stretch>
            <a:fillRect/>
          </a:stretch>
        </p:blipFill>
        <p:spPr>
          <a:xfrm>
            <a:off x="2883314" y="1212670"/>
            <a:ext cx="6425369" cy="2506890"/>
          </a:xfrm>
          <a:prstGeom prst="rect">
            <a:avLst/>
          </a:prstGeom>
        </p:spPr>
      </p:pic>
      <p:sp>
        <p:nvSpPr>
          <p:cNvPr id="12" name="Dikdörtgen 11">
            <a:extLst>
              <a:ext uri="{FF2B5EF4-FFF2-40B4-BE49-F238E27FC236}">
                <a16:creationId xmlns:a16="http://schemas.microsoft.com/office/drawing/2014/main" id="{434009A7-CBC2-490C-9587-ED437B1CE2C7}"/>
              </a:ext>
            </a:extLst>
          </p:cNvPr>
          <p:cNvSpPr/>
          <p:nvPr/>
        </p:nvSpPr>
        <p:spPr>
          <a:xfrm>
            <a:off x="2883314" y="2981893"/>
            <a:ext cx="2963304" cy="645762"/>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1896550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CA6E202-2603-D7D1-9A89-A86B381C0CFD}"/>
              </a:ext>
            </a:extLst>
          </p:cNvPr>
          <p:cNvSpPr txBox="1"/>
          <p:nvPr/>
        </p:nvSpPr>
        <p:spPr>
          <a:xfrm>
            <a:off x="454981" y="694678"/>
            <a:ext cx="10890681" cy="1323439"/>
          </a:xfrm>
          <a:prstGeom prst="rect">
            <a:avLst/>
          </a:prstGeom>
          <a:noFill/>
        </p:spPr>
        <p:txBody>
          <a:bodyPr wrap="square">
            <a:spAutoFit/>
          </a:bodyPr>
          <a:lstStyle/>
          <a:p>
            <a:pPr algn="just"/>
            <a:r>
              <a:rPr lang="tr-TR" sz="1600" b="0" i="0" dirty="0">
                <a:solidFill>
                  <a:srgbClr val="000000"/>
                </a:solidFill>
                <a:effectLst/>
                <a:latin typeface="arial" panose="020B0604020202020204" pitchFamily="34" charset="0"/>
              </a:rPr>
              <a:t>Günümüz koşullarında kamu ve özel işletmelerde eğitimli ve profesyonel olarak çalışabilecek kişileri tercih etmek zorunlu hale gelmiştir. Çünkü nitelikli meslek elemanı kullanan işletmeler günümüzdeki rekabet ortamında yaşamlarını sürdürebilecektir. Bu doğrultuda bölümün amacı, sektörün ihtiyaçları, bilimsel ve teknolojik gelişmeler doğrultusunda gerekli olan mesleki yeterlikleri kazanmış aynı zamanda bu kazandığı bilgi ve becerileri hayata geçirebilen nitelikli meslek elemanları yetiştirmektir.</a:t>
            </a:r>
            <a:endParaRPr lang="tr-TR" sz="1600" b="0" i="0" dirty="0">
              <a:solidFill>
                <a:srgbClr val="000000"/>
              </a:solidFill>
              <a:effectLst/>
              <a:latin typeface="Open Sans" panose="020B0606030504020204" pitchFamily="34" charset="0"/>
            </a:endParaRPr>
          </a:p>
        </p:txBody>
      </p:sp>
      <p:sp>
        <p:nvSpPr>
          <p:cNvPr id="5" name="Dikdörtgen 4">
            <a:extLst>
              <a:ext uri="{FF2B5EF4-FFF2-40B4-BE49-F238E27FC236}">
                <a16:creationId xmlns:a16="http://schemas.microsoft.com/office/drawing/2014/main" id="{317FF0BF-017E-4903-3F0C-E8C21E3E2178}"/>
              </a:ext>
            </a:extLst>
          </p:cNvPr>
          <p:cNvSpPr/>
          <p:nvPr/>
        </p:nvSpPr>
        <p:spPr>
          <a:xfrm>
            <a:off x="454981" y="233013"/>
            <a:ext cx="10243958" cy="461665"/>
          </a:xfrm>
          <a:prstGeom prst="rect">
            <a:avLst/>
          </a:prstGeom>
          <a:noFill/>
        </p:spPr>
        <p:txBody>
          <a:bodyPr wrap="none" lIns="91440" tIns="45720" rIns="91440" bIns="45720">
            <a:spAutoFit/>
          </a:bodyPr>
          <a:lstStyle/>
          <a:p>
            <a:r>
              <a:rPr lang="tr-TR" sz="2400" b="1" i="0"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rPr>
              <a:t>MİMARLIK VE ŞEHİR PLANLAMA BÖLÜMÜ HAKKINDA GENEL BİLGİ</a:t>
            </a:r>
            <a:endParaRPr lang="tr-TR" sz="2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Metin kutusu 6">
            <a:extLst>
              <a:ext uri="{FF2B5EF4-FFF2-40B4-BE49-F238E27FC236}">
                <a16:creationId xmlns:a16="http://schemas.microsoft.com/office/drawing/2014/main" id="{D35A485D-F113-0BAB-4107-2122C698DCD5}"/>
              </a:ext>
            </a:extLst>
          </p:cNvPr>
          <p:cNvSpPr txBox="1"/>
          <p:nvPr/>
        </p:nvSpPr>
        <p:spPr>
          <a:xfrm>
            <a:off x="454981" y="2237172"/>
            <a:ext cx="10976499" cy="4062651"/>
          </a:xfrm>
          <a:prstGeom prst="rect">
            <a:avLst/>
          </a:prstGeom>
          <a:noFill/>
        </p:spPr>
        <p:txBody>
          <a:bodyPr wrap="square">
            <a:spAutoFit/>
          </a:bodyPr>
          <a:lstStyle/>
          <a:p>
            <a:pPr algn="just"/>
            <a:endParaRPr lang="tr-TR" b="0" i="0" dirty="0">
              <a:solidFill>
                <a:srgbClr val="000000"/>
              </a:solidFill>
              <a:effectLst/>
              <a:latin typeface="Open Sans" panose="020B0606030504020204" pitchFamily="34" charset="0"/>
            </a:endParaRPr>
          </a:p>
          <a:p>
            <a:pPr algn="just"/>
            <a:r>
              <a:rPr lang="tr-TR" sz="1600" b="0" i="0" dirty="0">
                <a:solidFill>
                  <a:srgbClr val="000000"/>
                </a:solidFill>
                <a:effectLst/>
                <a:latin typeface="arial" panose="020B0604020202020204" pitchFamily="34" charset="0"/>
              </a:rPr>
              <a:t>Mimarlık ve Şehir Planlama geniş bir tanımlamayla mekanın fiziki ve sosyal boyutlarını geçmişten bugüne taşıdığı tüm bileşenleri ve sorunları ile birlikte araştırarak değerlendiren ve geleceğe dönük ekonomik, politik, işlevsel, sosyal ve fiziksel tasarımlar üreterek gelişimine yön veren çok disiplinli bir meslek alanıdır. </a:t>
            </a:r>
            <a:endParaRPr lang="tr-TR" sz="1600" b="0" i="0" dirty="0">
              <a:solidFill>
                <a:srgbClr val="000000"/>
              </a:solidFill>
              <a:effectLst/>
              <a:latin typeface="Open Sans" panose="020B0606030504020204" pitchFamily="34" charset="0"/>
            </a:endParaRPr>
          </a:p>
          <a:p>
            <a:pPr algn="just"/>
            <a:r>
              <a:rPr lang="tr-TR" sz="1600" b="0" i="0" dirty="0">
                <a:solidFill>
                  <a:srgbClr val="000000"/>
                </a:solidFill>
                <a:effectLst/>
                <a:latin typeface="arial" panose="020B0604020202020204" pitchFamily="34" charset="0"/>
              </a:rPr>
              <a:t>Yeryüzünün bütünü veya bir bölümüne ilişkin doğal ve yapay arazi detayları ile ilgili geometrik ve tematik bilgilerin toplanması, değerlendirilmesi, bilgilerin bir elektronik ortamda bir sistem yaklaşımı ile yönetilmesi ve hizmete sunulması, istendiğinde belli bir ölçekte istenen amaca uygun bir izdüşüm sisteminde çizimsel olarak kullanıcılara sunulması ve aynı zamanda mekânsal bilgilerin depolandığı ortam ile arazi arasındaki ilişkilerin kurulmasıdır. Bu yönüyle mesleğimiz; şehir planlaması, kırsal ve kentsel arazi düzenlemeleri, inşaat, ormancılık, madencilik gibi faaliyetlerde, arazi ile ilgili çok sayıda mühendislik disiplini ile birlikte araziye ait gereksinim duyulan verileri sağlayarak gerek disiplinler arası, gerekse ilgili kurum, kuruluş ve kişilere projelerinin yapımı ve uygulanmasında gerekli hizmetleri sunar.</a:t>
            </a:r>
            <a:endParaRPr lang="tr-TR" sz="1600" b="0" i="0" dirty="0">
              <a:solidFill>
                <a:srgbClr val="000000"/>
              </a:solidFill>
              <a:effectLst/>
              <a:latin typeface="Open Sans" panose="020B0606030504020204" pitchFamily="34" charset="0"/>
            </a:endParaRPr>
          </a:p>
          <a:p>
            <a:pPr algn="just"/>
            <a:r>
              <a:rPr lang="tr-TR" sz="1600" b="0" i="0" dirty="0">
                <a:solidFill>
                  <a:srgbClr val="000000"/>
                </a:solidFill>
                <a:effectLst/>
                <a:latin typeface="arial" panose="020B0604020202020204" pitchFamily="34" charset="0"/>
              </a:rPr>
              <a:t>Toplumun ihtiyaçları ve beklentileri   doğrultusunda,   bu beklentilerin de  ötesine  geçen nitelikte, mesleğin ve etik kurallarına hassasiyetle uyan yukarıda  özetlenen hizmetlerin üretiminin gerçekleştirilmesidir. Taşınmaz hukuku, arazi ölçme, tapu ve kadastro, harita okuma alanlarında bilgi sahibi, Tapu ve kadastro uygulamalarına hukuki açıdan hakim oldukları kadar, teknik açıdan da hakim, Meslekleri ile ilgili yeni teknolojik gelişmeleri ve standartları bilen ve uygulayabilen bir hale gelen teknik personel yetiştirilmesidir.</a:t>
            </a:r>
            <a:endParaRPr lang="tr-TR" sz="1600" b="0" i="0" dirty="0">
              <a:solidFill>
                <a:srgbClr val="000000"/>
              </a:solidFill>
              <a:effectLst/>
              <a:latin typeface="Open Sans" panose="020B0606030504020204" pitchFamily="34" charset="0"/>
            </a:endParaRPr>
          </a:p>
        </p:txBody>
      </p:sp>
      <p:sp>
        <p:nvSpPr>
          <p:cNvPr id="8" name="Dikdörtgen 7">
            <a:extLst>
              <a:ext uri="{FF2B5EF4-FFF2-40B4-BE49-F238E27FC236}">
                <a16:creationId xmlns:a16="http://schemas.microsoft.com/office/drawing/2014/main" id="{BFB8F5E5-4808-639C-EF44-00185ED9303E}"/>
              </a:ext>
            </a:extLst>
          </p:cNvPr>
          <p:cNvSpPr/>
          <p:nvPr/>
        </p:nvSpPr>
        <p:spPr>
          <a:xfrm>
            <a:off x="454981" y="2142405"/>
            <a:ext cx="1398139" cy="461665"/>
          </a:xfrm>
          <a:prstGeom prst="rect">
            <a:avLst/>
          </a:prstGeom>
          <a:noFill/>
        </p:spPr>
        <p:txBody>
          <a:bodyPr wrap="none" lIns="91440" tIns="45720" rIns="91440" bIns="45720">
            <a:spAutoFit/>
          </a:bodyPr>
          <a:lstStyle/>
          <a:p>
            <a:r>
              <a:rPr lang="tr-TR" sz="2400" b="1" i="0"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rPr>
              <a:t>MİSYON</a:t>
            </a:r>
            <a:endParaRPr lang="tr-TR"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876357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CB71EF8-0A37-883E-B775-A859240C4819}"/>
              </a:ext>
            </a:extLst>
          </p:cNvPr>
          <p:cNvSpPr txBox="1"/>
          <p:nvPr/>
        </p:nvSpPr>
        <p:spPr>
          <a:xfrm>
            <a:off x="508450" y="614190"/>
            <a:ext cx="11141477" cy="3539430"/>
          </a:xfrm>
          <a:prstGeom prst="rect">
            <a:avLst/>
          </a:prstGeom>
          <a:noFill/>
        </p:spPr>
        <p:txBody>
          <a:bodyPr wrap="square">
            <a:spAutoFit/>
          </a:bodyPr>
          <a:lstStyle/>
          <a:p>
            <a:pPr algn="just"/>
            <a:r>
              <a:rPr lang="tr-TR" sz="1600" b="0" i="0" dirty="0">
                <a:solidFill>
                  <a:srgbClr val="000000"/>
                </a:solidFill>
                <a:effectLst/>
                <a:latin typeface="arial" panose="020B0604020202020204" pitchFamily="34" charset="0"/>
              </a:rPr>
              <a:t>Konum bilgisini ya da mekânsal bilgiyi üreten bir meslek disiplinidir ve birçok disiplinle işbirliği ve eşgüdüm içerisinde ürettiği hizmetlerle toplumsal yaşam açısından önemli bir sorumluluk yüklenir. Mesleğimizin vizyonu,  kamu-birey yararı dengesinin adil bir biçimde sağlanması ilke edinilerek, mesleki etik kurallara uygun olarak hizmet üretilmesi, gelişen teknolojik yöntem ve ölçü aletlerinin mesleki uygulamalarda en etkin bir biçimde kullanılması, güncel  koşullar   ışığında bugünün değerlendirilmesi  ve geleceğe dair öngörü ve hedeflerin ortaya konmasıdır.</a:t>
            </a:r>
            <a:endParaRPr lang="tr-TR" sz="1600" b="0" i="0" dirty="0">
              <a:solidFill>
                <a:srgbClr val="000000"/>
              </a:solidFill>
              <a:effectLst/>
              <a:latin typeface="Open Sans" panose="020B0606030504020204" pitchFamily="34" charset="0"/>
            </a:endParaRPr>
          </a:p>
          <a:p>
            <a:pPr algn="just"/>
            <a:r>
              <a:rPr lang="tr-TR" sz="1600" b="0" i="0" dirty="0">
                <a:solidFill>
                  <a:srgbClr val="000000"/>
                </a:solidFill>
                <a:effectLst/>
                <a:latin typeface="arial" panose="020B0604020202020204" pitchFamily="34" charset="0"/>
              </a:rPr>
              <a:t>Kadastro işlemi uygulanacak olan araziyi </a:t>
            </a:r>
            <a:r>
              <a:rPr lang="tr-TR" sz="1600" b="0" i="0" dirty="0" err="1">
                <a:solidFill>
                  <a:srgbClr val="000000"/>
                </a:solidFill>
                <a:effectLst/>
                <a:latin typeface="arial" panose="020B0604020202020204" pitchFamily="34" charset="0"/>
              </a:rPr>
              <a:t>topoğrafik</a:t>
            </a:r>
            <a:r>
              <a:rPr lang="tr-TR" sz="1600" b="0" i="0" dirty="0">
                <a:solidFill>
                  <a:srgbClr val="000000"/>
                </a:solidFill>
                <a:effectLst/>
                <a:latin typeface="arial" panose="020B0604020202020204" pitchFamily="34" charset="0"/>
              </a:rPr>
              <a:t> olarak incelemek,</a:t>
            </a:r>
            <a:endParaRPr lang="tr-TR" sz="1600" b="0" i="0" dirty="0">
              <a:solidFill>
                <a:srgbClr val="000000"/>
              </a:solidFill>
              <a:effectLst/>
              <a:latin typeface="Open Sans" panose="020B0606030504020204" pitchFamily="34" charset="0"/>
            </a:endParaRPr>
          </a:p>
          <a:p>
            <a:pPr marL="285750" indent="-285750" algn="just">
              <a:buFont typeface="Wingdings" panose="05000000000000000000" pitchFamily="2" charset="2"/>
              <a:buChar char="Ø"/>
            </a:pPr>
            <a:r>
              <a:rPr lang="tr-TR" sz="1600" b="0" i="0" dirty="0">
                <a:solidFill>
                  <a:srgbClr val="000000"/>
                </a:solidFill>
                <a:effectLst/>
                <a:latin typeface="arial" panose="020B0604020202020204" pitchFamily="34" charset="0"/>
              </a:rPr>
              <a:t>Taşınmaz malların (gayrimenkullerin) hukuksal vaziyetini belirlemek,</a:t>
            </a:r>
            <a:endParaRPr lang="tr-TR" sz="1600" b="0" i="0" dirty="0">
              <a:solidFill>
                <a:srgbClr val="000000"/>
              </a:solidFill>
              <a:effectLst/>
              <a:latin typeface="Open Sans" panose="020B0606030504020204" pitchFamily="34" charset="0"/>
            </a:endParaRPr>
          </a:p>
          <a:p>
            <a:pPr marL="285750" indent="-285750" algn="just">
              <a:buFont typeface="Wingdings" panose="05000000000000000000" pitchFamily="2" charset="2"/>
              <a:buChar char="Ø"/>
            </a:pPr>
            <a:r>
              <a:rPr lang="tr-TR" sz="1600" b="0" i="0" dirty="0">
                <a:solidFill>
                  <a:srgbClr val="000000"/>
                </a:solidFill>
                <a:effectLst/>
                <a:latin typeface="arial" panose="020B0604020202020204" pitchFamily="34" charset="0"/>
              </a:rPr>
              <a:t>Taşınmaz malların geometrik olarak durumunu tespit etmek,</a:t>
            </a:r>
            <a:endParaRPr lang="tr-TR" sz="1600" b="0" i="0" dirty="0">
              <a:solidFill>
                <a:srgbClr val="000000"/>
              </a:solidFill>
              <a:effectLst/>
              <a:latin typeface="Open Sans" panose="020B0606030504020204" pitchFamily="34" charset="0"/>
            </a:endParaRPr>
          </a:p>
          <a:p>
            <a:pPr marL="285750" indent="-285750" algn="just">
              <a:buFont typeface="Wingdings" panose="05000000000000000000" pitchFamily="2" charset="2"/>
              <a:buChar char="Ø"/>
            </a:pPr>
            <a:r>
              <a:rPr lang="tr-TR" sz="1600" b="0" i="0" dirty="0">
                <a:solidFill>
                  <a:srgbClr val="000000"/>
                </a:solidFill>
                <a:effectLst/>
                <a:latin typeface="arial" panose="020B0604020202020204" pitchFamily="34" charset="0"/>
              </a:rPr>
              <a:t>Kadastro yenileme prosedürlerini yerine getirmek,</a:t>
            </a:r>
            <a:endParaRPr lang="tr-TR" sz="1600" b="0" i="0" dirty="0">
              <a:solidFill>
                <a:srgbClr val="000000"/>
              </a:solidFill>
              <a:effectLst/>
              <a:latin typeface="Open Sans" panose="020B0606030504020204" pitchFamily="34" charset="0"/>
            </a:endParaRPr>
          </a:p>
          <a:p>
            <a:pPr marL="285750" indent="-285750" algn="just">
              <a:buFont typeface="Wingdings" panose="05000000000000000000" pitchFamily="2" charset="2"/>
              <a:buChar char="Ø"/>
            </a:pPr>
            <a:r>
              <a:rPr lang="tr-TR" sz="1600" b="0" i="0" dirty="0">
                <a:solidFill>
                  <a:srgbClr val="000000"/>
                </a:solidFill>
                <a:effectLst/>
                <a:latin typeface="arial" panose="020B0604020202020204" pitchFamily="34" charset="0"/>
              </a:rPr>
              <a:t>Kadastral denetimlerde harita ve kadastro mühendislerine yardımcı olmak,</a:t>
            </a:r>
            <a:endParaRPr lang="tr-TR" sz="1600" b="0" i="0" dirty="0">
              <a:solidFill>
                <a:srgbClr val="000000"/>
              </a:solidFill>
              <a:effectLst/>
              <a:latin typeface="Open Sans" panose="020B0606030504020204" pitchFamily="34" charset="0"/>
            </a:endParaRPr>
          </a:p>
          <a:p>
            <a:pPr marL="285750" indent="-285750" algn="just">
              <a:buFont typeface="Wingdings" panose="05000000000000000000" pitchFamily="2" charset="2"/>
              <a:buChar char="Ø"/>
            </a:pPr>
            <a:r>
              <a:rPr lang="tr-TR" sz="1600" b="0" i="0" dirty="0">
                <a:solidFill>
                  <a:srgbClr val="000000"/>
                </a:solidFill>
                <a:effectLst/>
                <a:latin typeface="arial" panose="020B0604020202020204" pitchFamily="34" charset="0"/>
              </a:rPr>
              <a:t>Elektronik ölçüm cihazlarıyla arazide ölçüm işlemi yapmak,</a:t>
            </a:r>
            <a:endParaRPr lang="tr-TR" sz="1600" b="0" i="0" dirty="0">
              <a:solidFill>
                <a:srgbClr val="000000"/>
              </a:solidFill>
              <a:effectLst/>
              <a:latin typeface="Open Sans" panose="020B0606030504020204" pitchFamily="34" charset="0"/>
            </a:endParaRPr>
          </a:p>
          <a:p>
            <a:pPr marL="285750" indent="-285750" algn="just">
              <a:buFont typeface="Wingdings" panose="05000000000000000000" pitchFamily="2" charset="2"/>
              <a:buChar char="Ø"/>
            </a:pPr>
            <a:r>
              <a:rPr lang="tr-TR" sz="1600" b="0" i="0" dirty="0">
                <a:solidFill>
                  <a:srgbClr val="000000"/>
                </a:solidFill>
                <a:effectLst/>
                <a:latin typeface="arial" panose="020B0604020202020204" pitchFamily="34" charset="0"/>
              </a:rPr>
              <a:t>GPS cihazlarını kullanarak hedef konumlarını belirlemek,</a:t>
            </a:r>
            <a:endParaRPr lang="tr-TR" sz="1600" b="0" i="0" dirty="0">
              <a:solidFill>
                <a:srgbClr val="000000"/>
              </a:solidFill>
              <a:effectLst/>
              <a:latin typeface="Open Sans" panose="020B0606030504020204" pitchFamily="34" charset="0"/>
            </a:endParaRPr>
          </a:p>
          <a:p>
            <a:pPr marL="285750" indent="-285750" algn="just">
              <a:buFont typeface="Wingdings" panose="05000000000000000000" pitchFamily="2" charset="2"/>
              <a:buChar char="Ø"/>
            </a:pPr>
            <a:r>
              <a:rPr lang="tr-TR" sz="1600" b="0" i="0" dirty="0">
                <a:solidFill>
                  <a:srgbClr val="000000"/>
                </a:solidFill>
                <a:effectLst/>
                <a:latin typeface="arial" panose="020B0604020202020204" pitchFamily="34" charset="0"/>
              </a:rPr>
              <a:t>Bilgisayar programları üzerinde hesap ve çizim işlerini gerçekleştirmek,</a:t>
            </a:r>
            <a:endParaRPr lang="tr-TR" sz="1600" b="0" i="0" dirty="0">
              <a:solidFill>
                <a:srgbClr val="000000"/>
              </a:solidFill>
              <a:effectLst/>
              <a:latin typeface="Open Sans" panose="020B0606030504020204" pitchFamily="34" charset="0"/>
            </a:endParaRPr>
          </a:p>
          <a:p>
            <a:pPr marL="285750" indent="-285750" algn="just">
              <a:buFont typeface="Wingdings" panose="05000000000000000000" pitchFamily="2" charset="2"/>
              <a:buChar char="Ø"/>
            </a:pPr>
            <a:r>
              <a:rPr lang="tr-TR" sz="1600" b="0" i="0" dirty="0">
                <a:solidFill>
                  <a:srgbClr val="000000"/>
                </a:solidFill>
                <a:effectLst/>
                <a:latin typeface="arial" panose="020B0604020202020204" pitchFamily="34" charset="0"/>
              </a:rPr>
              <a:t>Arazi ölçme sırasında kullanılacak gerekli alet ve cihazların, bakım ve ayarlarını yapmak.</a:t>
            </a:r>
            <a:endParaRPr lang="tr-TR" sz="1600" b="0" i="0" dirty="0">
              <a:solidFill>
                <a:srgbClr val="000000"/>
              </a:solidFill>
              <a:effectLst/>
              <a:latin typeface="Open Sans" panose="020B0606030504020204" pitchFamily="34" charset="0"/>
            </a:endParaRPr>
          </a:p>
        </p:txBody>
      </p:sp>
      <p:sp>
        <p:nvSpPr>
          <p:cNvPr id="4" name="Dikdörtgen 3">
            <a:extLst>
              <a:ext uri="{FF2B5EF4-FFF2-40B4-BE49-F238E27FC236}">
                <a16:creationId xmlns:a16="http://schemas.microsoft.com/office/drawing/2014/main" id="{768C98C6-3167-6025-A2C8-964CD63AF598}"/>
              </a:ext>
            </a:extLst>
          </p:cNvPr>
          <p:cNvSpPr/>
          <p:nvPr/>
        </p:nvSpPr>
        <p:spPr>
          <a:xfrm>
            <a:off x="542073" y="90970"/>
            <a:ext cx="1519967" cy="523220"/>
          </a:xfrm>
          <a:prstGeom prst="rect">
            <a:avLst/>
          </a:prstGeom>
          <a:noFill/>
        </p:spPr>
        <p:txBody>
          <a:bodyPr wrap="none" lIns="91440" tIns="45720" rIns="91440" bIns="45720">
            <a:spAutoFit/>
          </a:bodyPr>
          <a:lstStyle/>
          <a:p>
            <a:pPr algn="ctr"/>
            <a:r>
              <a:rPr lang="tr-TR" sz="2800" b="1" i="0"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rPr>
              <a:t>VİZYON</a:t>
            </a:r>
            <a:endParaRPr lang="tr-TR"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grpSp>
        <p:nvGrpSpPr>
          <p:cNvPr id="8" name="Grup 7">
            <a:extLst>
              <a:ext uri="{FF2B5EF4-FFF2-40B4-BE49-F238E27FC236}">
                <a16:creationId xmlns:a16="http://schemas.microsoft.com/office/drawing/2014/main" id="{B9E03A4C-A98C-2D5E-1053-E1C78A8443C7}"/>
              </a:ext>
            </a:extLst>
          </p:cNvPr>
          <p:cNvGrpSpPr/>
          <p:nvPr/>
        </p:nvGrpSpPr>
        <p:grpSpPr>
          <a:xfrm>
            <a:off x="542073" y="5492517"/>
            <a:ext cx="10910121" cy="1162006"/>
            <a:chOff x="508450" y="4676840"/>
            <a:chExt cx="10910121" cy="1162006"/>
          </a:xfrm>
        </p:grpSpPr>
        <p:sp>
          <p:nvSpPr>
            <p:cNvPr id="6" name="Metin kutusu 5">
              <a:extLst>
                <a:ext uri="{FF2B5EF4-FFF2-40B4-BE49-F238E27FC236}">
                  <a16:creationId xmlns:a16="http://schemas.microsoft.com/office/drawing/2014/main" id="{A9AB27EA-B98E-1AB7-A558-D10E85C1FB68}"/>
                </a:ext>
              </a:extLst>
            </p:cNvPr>
            <p:cNvSpPr txBox="1"/>
            <p:nvPr/>
          </p:nvSpPr>
          <p:spPr>
            <a:xfrm>
              <a:off x="508450" y="5192515"/>
              <a:ext cx="10910121" cy="646331"/>
            </a:xfrm>
            <a:prstGeom prst="rect">
              <a:avLst/>
            </a:prstGeom>
            <a:noFill/>
          </p:spPr>
          <p:txBody>
            <a:bodyPr wrap="square">
              <a:spAutoFit/>
            </a:bodyPr>
            <a:lstStyle/>
            <a:p>
              <a:pPr algn="just"/>
              <a:r>
                <a:rPr lang="tr-TR" b="0" i="0" dirty="0">
                  <a:solidFill>
                    <a:srgbClr val="000000"/>
                  </a:solidFill>
                  <a:effectLst/>
                  <a:latin typeface="arial" panose="020B0604020202020204" pitchFamily="34" charset="0"/>
                </a:rPr>
                <a:t>Mimarlık ve Şehir Planlama Bölümü 2017-2018 Eğitim Öğretim Yılında Iğdır Üniversitesi - Iğdır Teknik Bilimler Meslek Yüksekokulu bünyesinde açılmıştır.</a:t>
              </a:r>
              <a:endParaRPr lang="tr-TR" b="0" i="0" dirty="0">
                <a:solidFill>
                  <a:srgbClr val="000000"/>
                </a:solidFill>
                <a:effectLst/>
                <a:latin typeface="Open Sans" panose="020B0606030504020204" pitchFamily="34" charset="0"/>
              </a:endParaRPr>
            </a:p>
          </p:txBody>
        </p:sp>
        <p:sp>
          <p:nvSpPr>
            <p:cNvPr id="7" name="Dikdörtgen 6">
              <a:extLst>
                <a:ext uri="{FF2B5EF4-FFF2-40B4-BE49-F238E27FC236}">
                  <a16:creationId xmlns:a16="http://schemas.microsoft.com/office/drawing/2014/main" id="{9CF6B228-B0A1-E252-0107-0EB652A98BD0}"/>
                </a:ext>
              </a:extLst>
            </p:cNvPr>
            <p:cNvSpPr/>
            <p:nvPr/>
          </p:nvSpPr>
          <p:spPr>
            <a:xfrm>
              <a:off x="531297" y="4676840"/>
              <a:ext cx="1754583" cy="523220"/>
            </a:xfrm>
            <a:prstGeom prst="rect">
              <a:avLst/>
            </a:prstGeom>
            <a:noFill/>
          </p:spPr>
          <p:txBody>
            <a:bodyPr wrap="none" lIns="91440" tIns="45720" rIns="91440" bIns="45720">
              <a:spAutoFit/>
            </a:bodyPr>
            <a:lstStyle/>
            <a:p>
              <a:pPr algn="ctr"/>
              <a:r>
                <a:rPr lang="tr-TR" sz="2800" b="1" i="0"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rPr>
                <a:t>TARİHÇE</a:t>
              </a:r>
              <a:endParaRPr lang="tr-TR"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grpSp>
      <p:pic>
        <p:nvPicPr>
          <p:cNvPr id="9" name="Resim 8">
            <a:extLst>
              <a:ext uri="{FF2B5EF4-FFF2-40B4-BE49-F238E27FC236}">
                <a16:creationId xmlns:a16="http://schemas.microsoft.com/office/drawing/2014/main" id="{94308D68-6DB2-3742-C3E1-04994EDED7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708" y="4175409"/>
            <a:ext cx="2138075" cy="1201040"/>
          </a:xfrm>
          <a:prstGeom prst="rect">
            <a:avLst/>
          </a:prstGeom>
        </p:spPr>
      </p:pic>
      <p:pic>
        <p:nvPicPr>
          <p:cNvPr id="10" name="Resim 9">
            <a:extLst>
              <a:ext uri="{FF2B5EF4-FFF2-40B4-BE49-F238E27FC236}">
                <a16:creationId xmlns:a16="http://schemas.microsoft.com/office/drawing/2014/main" id="{44F82E4D-E800-4BFF-DC00-5C103B437B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797" y="4175409"/>
            <a:ext cx="1997846" cy="1201040"/>
          </a:xfrm>
          <a:prstGeom prst="rect">
            <a:avLst/>
          </a:prstGeom>
        </p:spPr>
      </p:pic>
      <p:pic>
        <p:nvPicPr>
          <p:cNvPr id="11" name="Resim 10">
            <a:extLst>
              <a:ext uri="{FF2B5EF4-FFF2-40B4-BE49-F238E27FC236}">
                <a16:creationId xmlns:a16="http://schemas.microsoft.com/office/drawing/2014/main" id="{BDECE5FC-5974-E284-D643-AAD28F916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7252" y="4126178"/>
            <a:ext cx="2559689" cy="1223135"/>
          </a:xfrm>
          <a:prstGeom prst="rect">
            <a:avLst/>
          </a:prstGeom>
        </p:spPr>
      </p:pic>
      <p:pic>
        <p:nvPicPr>
          <p:cNvPr id="12" name="Resim 11">
            <a:extLst>
              <a:ext uri="{FF2B5EF4-FFF2-40B4-BE49-F238E27FC236}">
                <a16:creationId xmlns:a16="http://schemas.microsoft.com/office/drawing/2014/main" id="{F4911991-4C59-0CC5-FFCA-8929596498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7657" y="4151552"/>
            <a:ext cx="2138076" cy="1172389"/>
          </a:xfrm>
          <a:prstGeom prst="rect">
            <a:avLst/>
          </a:prstGeom>
        </p:spPr>
      </p:pic>
      <p:pic>
        <p:nvPicPr>
          <p:cNvPr id="13" name="Resim 12">
            <a:extLst>
              <a:ext uri="{FF2B5EF4-FFF2-40B4-BE49-F238E27FC236}">
                <a16:creationId xmlns:a16="http://schemas.microsoft.com/office/drawing/2014/main" id="{CCE69B56-E54E-5799-40B1-2A74272814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8884" y="4175708"/>
            <a:ext cx="1385554" cy="1223136"/>
          </a:xfrm>
          <a:prstGeom prst="rect">
            <a:avLst/>
          </a:prstGeom>
        </p:spPr>
      </p:pic>
      <p:pic>
        <p:nvPicPr>
          <p:cNvPr id="14" name="Resim 13">
            <a:extLst>
              <a:ext uri="{FF2B5EF4-FFF2-40B4-BE49-F238E27FC236}">
                <a16:creationId xmlns:a16="http://schemas.microsoft.com/office/drawing/2014/main" id="{2F43E6C9-2D6A-EC6D-BC74-9AA3F039B8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9121" y="1779528"/>
            <a:ext cx="2415949" cy="2156453"/>
          </a:xfrm>
          <a:prstGeom prst="rect">
            <a:avLst/>
          </a:prstGeom>
        </p:spPr>
      </p:pic>
    </p:spTree>
    <p:extLst>
      <p:ext uri="{BB962C8B-B14F-4D97-AF65-F5344CB8AC3E}">
        <p14:creationId xmlns:p14="http://schemas.microsoft.com/office/powerpoint/2010/main" val="704733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57269925-0960-4037-E8F5-8AA8D75EBF82}"/>
              </a:ext>
            </a:extLst>
          </p:cNvPr>
          <p:cNvPicPr>
            <a:picLocks noChangeAspect="1"/>
          </p:cNvPicPr>
          <p:nvPr/>
        </p:nvPicPr>
        <p:blipFill>
          <a:blip r:embed="rId2"/>
          <a:stretch>
            <a:fillRect/>
          </a:stretch>
        </p:blipFill>
        <p:spPr>
          <a:xfrm>
            <a:off x="275716" y="1495122"/>
            <a:ext cx="11001375" cy="4781550"/>
          </a:xfrm>
          <a:prstGeom prst="rect">
            <a:avLst/>
          </a:prstGeom>
        </p:spPr>
      </p:pic>
      <p:sp>
        <p:nvSpPr>
          <p:cNvPr id="11" name="Dikdörtgen 10">
            <a:extLst>
              <a:ext uri="{FF2B5EF4-FFF2-40B4-BE49-F238E27FC236}">
                <a16:creationId xmlns:a16="http://schemas.microsoft.com/office/drawing/2014/main" id="{641BE7ED-F414-7F6D-56B5-11A1C13984E2}"/>
              </a:ext>
            </a:extLst>
          </p:cNvPr>
          <p:cNvSpPr/>
          <p:nvPr/>
        </p:nvSpPr>
        <p:spPr>
          <a:xfrm>
            <a:off x="1823640" y="263079"/>
            <a:ext cx="818961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tr-TR" sz="5400" b="1" cap="none" spc="0" dirty="0">
                <a:ln/>
                <a:solidFill>
                  <a:schemeClr val="accent4"/>
                </a:solidFill>
                <a:effectLst/>
              </a:rPr>
              <a:t>Akademik Personel Kadrosu</a:t>
            </a:r>
          </a:p>
        </p:txBody>
      </p:sp>
      <p:sp>
        <p:nvSpPr>
          <p:cNvPr id="12" name="Dikdörtgen 11">
            <a:extLst>
              <a:ext uri="{FF2B5EF4-FFF2-40B4-BE49-F238E27FC236}">
                <a16:creationId xmlns:a16="http://schemas.microsoft.com/office/drawing/2014/main" id="{087B2007-9736-FFDA-43F6-9343DD433444}"/>
              </a:ext>
            </a:extLst>
          </p:cNvPr>
          <p:cNvSpPr/>
          <p:nvPr/>
        </p:nvSpPr>
        <p:spPr>
          <a:xfrm>
            <a:off x="1162300" y="1198105"/>
            <a:ext cx="3617529" cy="584775"/>
          </a:xfrm>
          <a:prstGeom prst="rect">
            <a:avLst/>
          </a:prstGeom>
          <a:noFill/>
        </p:spPr>
        <p:txBody>
          <a:bodyPr wrap="none" lIns="91440" tIns="45720" rIns="91440" bIns="45720">
            <a:spAutoFit/>
          </a:bodyPr>
          <a:lstStyle/>
          <a:p>
            <a:pPr algn="ctr"/>
            <a:r>
              <a:rPr lang="tr-TR"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Tapu ve Kadastro Pr.</a:t>
            </a:r>
          </a:p>
        </p:txBody>
      </p:sp>
      <p:sp>
        <p:nvSpPr>
          <p:cNvPr id="13" name="Dikdörtgen 12">
            <a:extLst>
              <a:ext uri="{FF2B5EF4-FFF2-40B4-BE49-F238E27FC236}">
                <a16:creationId xmlns:a16="http://schemas.microsoft.com/office/drawing/2014/main" id="{CA7A203E-D407-DC51-88E2-780A644DC0C0}"/>
              </a:ext>
            </a:extLst>
          </p:cNvPr>
          <p:cNvSpPr/>
          <p:nvPr/>
        </p:nvSpPr>
        <p:spPr>
          <a:xfrm>
            <a:off x="6692286" y="1202734"/>
            <a:ext cx="3852914" cy="584775"/>
          </a:xfrm>
          <a:prstGeom prst="rect">
            <a:avLst/>
          </a:prstGeom>
          <a:noFill/>
        </p:spPr>
        <p:txBody>
          <a:bodyPr wrap="none" lIns="91440" tIns="45720" rIns="91440" bIns="45720">
            <a:spAutoFit/>
          </a:bodyPr>
          <a:lstStyle/>
          <a:p>
            <a:pPr algn="ctr"/>
            <a:r>
              <a:rPr lang="tr-TR"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Harita ve Kadastro Pr.</a:t>
            </a:r>
          </a:p>
        </p:txBody>
      </p:sp>
    </p:spTree>
    <p:extLst>
      <p:ext uri="{BB962C8B-B14F-4D97-AF65-F5344CB8AC3E}">
        <p14:creationId xmlns:p14="http://schemas.microsoft.com/office/powerpoint/2010/main" val="659297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521DFD7-848F-403E-4DD1-733921DC27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22" y="70775"/>
            <a:ext cx="1729274" cy="1729274"/>
          </a:xfrm>
          <a:prstGeom prst="rect">
            <a:avLst/>
          </a:prstGeom>
        </p:spPr>
      </p:pic>
      <p:pic>
        <p:nvPicPr>
          <p:cNvPr id="5" name="Resim 4">
            <a:extLst>
              <a:ext uri="{FF2B5EF4-FFF2-40B4-BE49-F238E27FC236}">
                <a16:creationId xmlns:a16="http://schemas.microsoft.com/office/drawing/2014/main" id="{389E047E-DA6B-4A50-BFB5-5BB4F8380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5192" y="227537"/>
            <a:ext cx="1094848" cy="1415751"/>
          </a:xfrm>
          <a:prstGeom prst="rect">
            <a:avLst/>
          </a:prstGeom>
        </p:spPr>
      </p:pic>
      <p:pic>
        <p:nvPicPr>
          <p:cNvPr id="6" name="Resim 5">
            <a:extLst>
              <a:ext uri="{FF2B5EF4-FFF2-40B4-BE49-F238E27FC236}">
                <a16:creationId xmlns:a16="http://schemas.microsoft.com/office/drawing/2014/main" id="{01761B4A-5A28-0322-CD14-95A9B2538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86" y="5923882"/>
            <a:ext cx="2845928" cy="918041"/>
          </a:xfrm>
          <a:prstGeom prst="rect">
            <a:avLst/>
          </a:prstGeom>
        </p:spPr>
      </p:pic>
      <p:pic>
        <p:nvPicPr>
          <p:cNvPr id="7" name="Resim 6">
            <a:extLst>
              <a:ext uri="{FF2B5EF4-FFF2-40B4-BE49-F238E27FC236}">
                <a16:creationId xmlns:a16="http://schemas.microsoft.com/office/drawing/2014/main" id="{00443ABF-8665-5672-ED81-714F826DDA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318" r="20977"/>
          <a:stretch/>
        </p:blipFill>
        <p:spPr>
          <a:xfrm>
            <a:off x="10392693" y="5427717"/>
            <a:ext cx="1619846" cy="1430283"/>
          </a:xfrm>
          <a:prstGeom prst="rect">
            <a:avLst/>
          </a:prstGeom>
        </p:spPr>
      </p:pic>
      <p:graphicFrame>
        <p:nvGraphicFramePr>
          <p:cNvPr id="8" name="Diyagram 7">
            <a:extLst>
              <a:ext uri="{FF2B5EF4-FFF2-40B4-BE49-F238E27FC236}">
                <a16:creationId xmlns:a16="http://schemas.microsoft.com/office/drawing/2014/main" id="{5A098593-A0F7-44CB-9479-B48054079DDF}"/>
              </a:ext>
            </a:extLst>
          </p:cNvPr>
          <p:cNvGraphicFramePr/>
          <p:nvPr>
            <p:extLst>
              <p:ext uri="{D42A27DB-BD31-4B8C-83A1-F6EECF244321}">
                <p14:modId xmlns:p14="http://schemas.microsoft.com/office/powerpoint/2010/main" val="35558472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50" name="Picture 2" descr="Maden Petrol İşleri Genel Müdürlüğü">
            <a:extLst>
              <a:ext uri="{FF2B5EF4-FFF2-40B4-BE49-F238E27FC236}">
                <a16:creationId xmlns:a16="http://schemas.microsoft.com/office/drawing/2014/main" id="{47A516AC-BA6C-4387-92A8-D06454C99F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35382" y="6015220"/>
            <a:ext cx="1687365" cy="8124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ürkiye Taşkömürü Kurumu - Vikipedi">
            <a:extLst>
              <a:ext uri="{FF2B5EF4-FFF2-40B4-BE49-F238E27FC236}">
                <a16:creationId xmlns:a16="http://schemas.microsoft.com/office/drawing/2014/main" id="{CBE2D7FD-0A64-4E0A-BB1E-B20C0626D6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545" y="1488240"/>
            <a:ext cx="1128165" cy="14850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C0801001-5FDE-4150-A3E9-0B82513B374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89821" y="1816984"/>
            <a:ext cx="1225586" cy="11275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Ulaştırma ve Altyapı Bakanlığı - Vikipedi">
            <a:extLst>
              <a:ext uri="{FF2B5EF4-FFF2-40B4-BE49-F238E27FC236}">
                <a16:creationId xmlns:a16="http://schemas.microsoft.com/office/drawing/2014/main" id="{92F5889C-9BE1-4CA3-B315-3E027DD825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8522" y="4634187"/>
            <a:ext cx="1225587" cy="12228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Türkiye Elektrik Dağıtım - Vikipedi">
            <a:extLst>
              <a:ext uri="{FF2B5EF4-FFF2-40B4-BE49-F238E27FC236}">
                <a16:creationId xmlns:a16="http://schemas.microsoft.com/office/drawing/2014/main" id="{0738B96C-DB08-45C7-B7C0-7B2DC68DCBC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13813" y="3118219"/>
            <a:ext cx="1177601" cy="11659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a:extLst>
              <a:ext uri="{FF2B5EF4-FFF2-40B4-BE49-F238E27FC236}">
                <a16:creationId xmlns:a16="http://schemas.microsoft.com/office/drawing/2014/main" id="{2ECA9301-5CD2-45DE-A176-113951B35C1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4122" y="3160347"/>
            <a:ext cx="1354388" cy="13543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ller Bankası'nın Kurumsal Kap...">
            <a:extLst>
              <a:ext uri="{FF2B5EF4-FFF2-40B4-BE49-F238E27FC236}">
                <a16:creationId xmlns:a16="http://schemas.microsoft.com/office/drawing/2014/main" id="{C300E6A4-9968-4BE7-832C-DCDED495166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22977" y="5469564"/>
            <a:ext cx="1964436" cy="19644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ethiye Lihkab | Lihkab | Eser Şerif UGAN | Türkiye">
            <a:extLst>
              <a:ext uri="{FF2B5EF4-FFF2-40B4-BE49-F238E27FC236}">
                <a16:creationId xmlns:a16="http://schemas.microsoft.com/office/drawing/2014/main" id="{C2931602-E958-45EB-A549-D59BAB54033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6015220"/>
            <a:ext cx="1354951" cy="8427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rman Genel Müdürlüğü - Vikipedi">
            <a:extLst>
              <a:ext uri="{FF2B5EF4-FFF2-40B4-BE49-F238E27FC236}">
                <a16:creationId xmlns:a16="http://schemas.microsoft.com/office/drawing/2014/main" id="{A59FB5E9-5247-446D-9A03-B0E56D33B2D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63490" y="4314288"/>
            <a:ext cx="1120902" cy="1113429"/>
          </a:xfrm>
          <a:prstGeom prst="rect">
            <a:avLst/>
          </a:prstGeom>
          <a:noFill/>
          <a:extLst>
            <a:ext uri="{909E8E84-426E-40DD-AFC4-6F175D3DCCD1}">
              <a14:hiddenFill xmlns:a14="http://schemas.microsoft.com/office/drawing/2010/main">
                <a:solidFill>
                  <a:srgbClr val="FFFFFF"/>
                </a:solidFill>
              </a14:hiddenFill>
            </a:ext>
          </a:extLst>
        </p:spPr>
      </p:pic>
      <p:sp>
        <p:nvSpPr>
          <p:cNvPr id="19" name="Metin kutusu 18">
            <a:extLst>
              <a:ext uri="{FF2B5EF4-FFF2-40B4-BE49-F238E27FC236}">
                <a16:creationId xmlns:a16="http://schemas.microsoft.com/office/drawing/2014/main" id="{137CEE85-7A60-486A-8307-2306022766A8}"/>
              </a:ext>
            </a:extLst>
          </p:cNvPr>
          <p:cNvSpPr txBox="1"/>
          <p:nvPr/>
        </p:nvSpPr>
        <p:spPr>
          <a:xfrm>
            <a:off x="3359277" y="87710"/>
            <a:ext cx="5473446" cy="646331"/>
          </a:xfrm>
          <a:prstGeom prst="rect">
            <a:avLst/>
          </a:prstGeom>
          <a:noFill/>
        </p:spPr>
        <p:txBody>
          <a:bodyPr wrap="square">
            <a:spAutoFit/>
          </a:bodyPr>
          <a:lstStyle/>
          <a:p>
            <a:r>
              <a:rPr lang="tr-TR"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İŞ VE STAJ İMKANLARI</a:t>
            </a:r>
            <a:endParaRPr lang="tr-TR" sz="3600" dirty="0"/>
          </a:p>
        </p:txBody>
      </p:sp>
    </p:spTree>
    <p:extLst>
      <p:ext uri="{BB962C8B-B14F-4D97-AF65-F5344CB8AC3E}">
        <p14:creationId xmlns:p14="http://schemas.microsoft.com/office/powerpoint/2010/main" val="1704769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B37B6D2-59BD-4B28-8279-1E2F2BB7D686}"/>
              </a:ext>
            </a:extLst>
          </p:cNvPr>
          <p:cNvPicPr>
            <a:picLocks noChangeAspect="1"/>
          </p:cNvPicPr>
          <p:nvPr/>
        </p:nvPicPr>
        <p:blipFill rotWithShape="1">
          <a:blip r:embed="rId2"/>
          <a:srcRect r="8856"/>
          <a:stretch/>
        </p:blipFill>
        <p:spPr>
          <a:xfrm>
            <a:off x="6096000" y="1410016"/>
            <a:ext cx="5412509" cy="2497623"/>
          </a:xfrm>
          <a:prstGeom prst="rect">
            <a:avLst/>
          </a:prstGeom>
          <a:ln>
            <a:noFill/>
          </a:ln>
          <a:effectLst>
            <a:outerShdw blurRad="190500" algn="tl" rotWithShape="0">
              <a:srgbClr val="000000">
                <a:alpha val="70000"/>
              </a:srgbClr>
            </a:outerShdw>
          </a:effectLst>
        </p:spPr>
      </p:pic>
      <p:sp>
        <p:nvSpPr>
          <p:cNvPr id="5" name="Metin kutusu 4">
            <a:extLst>
              <a:ext uri="{FF2B5EF4-FFF2-40B4-BE49-F238E27FC236}">
                <a16:creationId xmlns:a16="http://schemas.microsoft.com/office/drawing/2014/main" id="{323CEBF9-30D5-4CB4-B6EB-7C0CC797F71E}"/>
              </a:ext>
            </a:extLst>
          </p:cNvPr>
          <p:cNvSpPr txBox="1"/>
          <p:nvPr/>
        </p:nvSpPr>
        <p:spPr>
          <a:xfrm>
            <a:off x="616388" y="1227667"/>
            <a:ext cx="4682836" cy="2862322"/>
          </a:xfrm>
          <a:prstGeom prst="rect">
            <a:avLst/>
          </a:prstGeom>
          <a:noFill/>
        </p:spPr>
        <p:txBody>
          <a:bodyPr wrap="square">
            <a:spAutoFit/>
          </a:bodyPr>
          <a:lstStyle/>
          <a:p>
            <a:pPr algn="just"/>
            <a:r>
              <a:rPr lang="tr-TR" sz="2000" b="0" i="0" dirty="0">
                <a:effectLst/>
                <a:latin typeface="Times New Roman" panose="02020603050405020304" pitchFamily="18" charset="0"/>
                <a:cs typeface="Times New Roman" panose="02020603050405020304" pitchFamily="18" charset="0"/>
              </a:rPr>
              <a:t>Ölçme, Seçme ve Yerleştirme Merkezi </a:t>
            </a:r>
            <a:r>
              <a:rPr lang="tr-TR" sz="2000" i="0" u="none" strike="noStrike" dirty="0">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(ÖSYM)</a:t>
            </a:r>
            <a:r>
              <a:rPr lang="tr-TR" sz="2000" i="0" dirty="0">
                <a:effectLst/>
                <a:latin typeface="Times New Roman" panose="02020603050405020304" pitchFamily="18" charset="0"/>
                <a:cs typeface="Times New Roman" panose="02020603050405020304" pitchFamily="18" charset="0"/>
              </a:rPr>
              <a:t> </a:t>
            </a:r>
            <a:r>
              <a:rPr lang="tr-TR" sz="2000" b="0" i="0" dirty="0">
                <a:effectLst/>
                <a:latin typeface="Times New Roman" panose="02020603050405020304" pitchFamily="18" charset="0"/>
                <a:cs typeface="Times New Roman" panose="02020603050405020304" pitchFamily="18" charset="0"/>
              </a:rPr>
              <a:t>tarafından yılda 1 kez yapılan Dikey Geçiş Sınavı </a:t>
            </a:r>
            <a:r>
              <a:rPr lang="tr-TR" sz="2000" i="0" u="sng" strike="noStrike" dirty="0">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(DGS</a:t>
            </a:r>
            <a:r>
              <a:rPr lang="tr-TR" sz="2000" i="0" strike="noStrike" dirty="0">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tr-TR" sz="2000" b="0" i="0" dirty="0">
                <a:effectLst/>
                <a:latin typeface="Times New Roman" panose="02020603050405020304" pitchFamily="18" charset="0"/>
                <a:cs typeface="Times New Roman" panose="02020603050405020304" pitchFamily="18" charset="0"/>
              </a:rPr>
              <a:t>, herhangi bir üniversitenin ön lisans bölümlerinden stajını tamamlayıp mezun olmuş veya mezun olabilecek durumda olan adayların lisans eğitimine geçiş yapabilmeleri için girdikleri çoktan seçmeli bir sınavdır.</a:t>
            </a:r>
            <a:endParaRPr lang="tr-TR" sz="2000" dirty="0">
              <a:latin typeface="Times New Roman" panose="02020603050405020304" pitchFamily="18" charset="0"/>
              <a:cs typeface="Times New Roman" panose="02020603050405020304" pitchFamily="18" charset="0"/>
            </a:endParaRPr>
          </a:p>
        </p:txBody>
      </p:sp>
      <p:sp>
        <p:nvSpPr>
          <p:cNvPr id="6" name="Dikdörtgen 5">
            <a:extLst>
              <a:ext uri="{FF2B5EF4-FFF2-40B4-BE49-F238E27FC236}">
                <a16:creationId xmlns:a16="http://schemas.microsoft.com/office/drawing/2014/main" id="{D685CAC3-69A8-4DCA-B621-209A568D551A}"/>
              </a:ext>
            </a:extLst>
          </p:cNvPr>
          <p:cNvSpPr/>
          <p:nvPr/>
        </p:nvSpPr>
        <p:spPr>
          <a:xfrm>
            <a:off x="2957806" y="213466"/>
            <a:ext cx="6276398" cy="646331"/>
          </a:xfrm>
          <a:prstGeom prst="rect">
            <a:avLst/>
          </a:prstGeom>
          <a:noFill/>
        </p:spPr>
        <p:txBody>
          <a:bodyPr wrap="none" lIns="91440" tIns="45720" rIns="91440" bIns="45720">
            <a:spAutoFit/>
          </a:bodyPr>
          <a:lstStyle/>
          <a:p>
            <a:pPr algn="ctr"/>
            <a:r>
              <a:rPr lang="tr-T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DİKEY GEÇİŞ SINAVI (DGS)</a:t>
            </a:r>
            <a:endParaRPr lang="tr-TR" sz="3600" b="1" dirty="0">
              <a:ln w="9525">
                <a:solidFill>
                  <a:schemeClr val="bg1"/>
                </a:solidFill>
                <a:prstDash val="solid"/>
              </a:ln>
              <a:effectLst>
                <a:outerShdw blurRad="12700" dist="38100" dir="2700000" algn="tl" rotWithShape="0">
                  <a:schemeClr val="bg1">
                    <a:lumMod val="50000"/>
                  </a:schemeClr>
                </a:outerShdw>
              </a:effectLst>
            </a:endParaRPr>
          </a:p>
        </p:txBody>
      </p:sp>
      <p:sp>
        <p:nvSpPr>
          <p:cNvPr id="10" name="Metin kutusu 9">
            <a:extLst>
              <a:ext uri="{FF2B5EF4-FFF2-40B4-BE49-F238E27FC236}">
                <a16:creationId xmlns:a16="http://schemas.microsoft.com/office/drawing/2014/main" id="{EE79F519-0B29-437D-85C4-5387D5B1C983}"/>
              </a:ext>
            </a:extLst>
          </p:cNvPr>
          <p:cNvSpPr txBox="1"/>
          <p:nvPr/>
        </p:nvSpPr>
        <p:spPr>
          <a:xfrm>
            <a:off x="6096000" y="4089988"/>
            <a:ext cx="5412508" cy="2554545"/>
          </a:xfrm>
          <a:prstGeom prst="rect">
            <a:avLst/>
          </a:prstGeom>
          <a:noFill/>
        </p:spPr>
        <p:txBody>
          <a:bodyPr wrap="square">
            <a:spAutoFit/>
          </a:bodyPr>
          <a:lstStyle/>
          <a:p>
            <a:pPr algn="just"/>
            <a:r>
              <a:rPr lang="tr-TR" sz="2000" dirty="0">
                <a:latin typeface="Times New Roman" panose="02020603050405020304" pitchFamily="18" charset="0"/>
                <a:cs typeface="Times New Roman" panose="02020603050405020304" pitchFamily="18" charset="0"/>
              </a:rPr>
              <a:t>DGS’den istediği puanı alan adaylar mezun oldukları ön lisans programına göre, ÖSYM’nin yayımlamış olduğu tablodan geçiş yapılabilecek lisans programlarını öğrenip tercihlerini yapabilirler. Başvuru yapılacak kurumların en az %10 kontenjan açma zorunluluğu bulunuyor. Adaylara DGS puanı ile maksimum 30 tercih yapma hakkı verilmektedir.</a:t>
            </a:r>
          </a:p>
        </p:txBody>
      </p:sp>
      <p:pic>
        <p:nvPicPr>
          <p:cNvPr id="2052" name="Picture 4" descr="Clock 10:15 | ClipArt ETC">
            <a:extLst>
              <a:ext uri="{FF2B5EF4-FFF2-40B4-BE49-F238E27FC236}">
                <a16:creationId xmlns:a16="http://schemas.microsoft.com/office/drawing/2014/main" id="{BEE94155-54E1-4928-AE3A-D794C94F97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408" y="4354773"/>
            <a:ext cx="1349809" cy="13498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o 11">
            <a:extLst>
              <a:ext uri="{FF2B5EF4-FFF2-40B4-BE49-F238E27FC236}">
                <a16:creationId xmlns:a16="http://schemas.microsoft.com/office/drawing/2014/main" id="{C2C58A1F-49CB-4C7E-8C40-EFB8E351BFE2}"/>
              </a:ext>
            </a:extLst>
          </p:cNvPr>
          <p:cNvGraphicFramePr>
            <a:graphicFrameLocks noGrp="1"/>
          </p:cNvGraphicFramePr>
          <p:nvPr>
            <p:extLst>
              <p:ext uri="{D42A27DB-BD31-4B8C-83A1-F6EECF244321}">
                <p14:modId xmlns:p14="http://schemas.microsoft.com/office/powerpoint/2010/main" val="864637158"/>
              </p:ext>
            </p:extLst>
          </p:nvPr>
        </p:nvGraphicFramePr>
        <p:xfrm>
          <a:off x="616388" y="4373435"/>
          <a:ext cx="2747057" cy="1987652"/>
        </p:xfrm>
        <a:graphic>
          <a:graphicData uri="http://schemas.openxmlformats.org/drawingml/2006/table">
            <a:tbl>
              <a:tblPr firstRow="1" bandRow="1">
                <a:tableStyleId>{85BE263C-DBD7-4A20-BB59-AAB30ACAA65A}</a:tableStyleId>
              </a:tblPr>
              <a:tblGrid>
                <a:gridCol w="1340119">
                  <a:extLst>
                    <a:ext uri="{9D8B030D-6E8A-4147-A177-3AD203B41FA5}">
                      <a16:colId xmlns:a16="http://schemas.microsoft.com/office/drawing/2014/main" val="2926959819"/>
                    </a:ext>
                  </a:extLst>
                </a:gridCol>
                <a:gridCol w="1406938">
                  <a:extLst>
                    <a:ext uri="{9D8B030D-6E8A-4147-A177-3AD203B41FA5}">
                      <a16:colId xmlns:a16="http://schemas.microsoft.com/office/drawing/2014/main" val="1231896757"/>
                    </a:ext>
                  </a:extLst>
                </a:gridCol>
              </a:tblGrid>
              <a:tr h="496913">
                <a:tc>
                  <a:txBody>
                    <a:bodyPr/>
                    <a:lstStyle/>
                    <a:p>
                      <a:pPr algn="ctr"/>
                      <a:r>
                        <a:rPr lang="tr-TR" dirty="0"/>
                        <a:t>DERS</a:t>
                      </a:r>
                    </a:p>
                  </a:txBody>
                  <a:tcPr anchor="ctr"/>
                </a:tc>
                <a:tc>
                  <a:txBody>
                    <a:bodyPr/>
                    <a:lstStyle/>
                    <a:p>
                      <a:pPr algn="ctr"/>
                      <a:r>
                        <a:rPr lang="tr-TR" dirty="0"/>
                        <a:t>SORU SAYISI</a:t>
                      </a:r>
                    </a:p>
                  </a:txBody>
                  <a:tcPr anchor="ctr"/>
                </a:tc>
                <a:extLst>
                  <a:ext uri="{0D108BD9-81ED-4DB2-BD59-A6C34878D82A}">
                    <a16:rowId xmlns:a16="http://schemas.microsoft.com/office/drawing/2014/main" val="2044659717"/>
                  </a:ext>
                </a:extLst>
              </a:tr>
              <a:tr h="496913">
                <a:tc>
                  <a:txBody>
                    <a:bodyPr/>
                    <a:lstStyle/>
                    <a:p>
                      <a:pPr algn="ctr"/>
                      <a:r>
                        <a:rPr lang="tr-TR" dirty="0"/>
                        <a:t>TÜRKÇE</a:t>
                      </a:r>
                    </a:p>
                  </a:txBody>
                  <a:tcPr anchor="ctr"/>
                </a:tc>
                <a:tc>
                  <a:txBody>
                    <a:bodyPr/>
                    <a:lstStyle/>
                    <a:p>
                      <a:pPr algn="ctr"/>
                      <a:r>
                        <a:rPr lang="tr-TR" dirty="0"/>
                        <a:t>50</a:t>
                      </a:r>
                    </a:p>
                  </a:txBody>
                  <a:tcPr anchor="ctr"/>
                </a:tc>
                <a:extLst>
                  <a:ext uri="{0D108BD9-81ED-4DB2-BD59-A6C34878D82A}">
                    <a16:rowId xmlns:a16="http://schemas.microsoft.com/office/drawing/2014/main" val="908350016"/>
                  </a:ext>
                </a:extLst>
              </a:tr>
              <a:tr h="496913">
                <a:tc>
                  <a:txBody>
                    <a:bodyPr/>
                    <a:lstStyle/>
                    <a:p>
                      <a:pPr algn="ctr"/>
                      <a:r>
                        <a:rPr lang="tr-TR" dirty="0"/>
                        <a:t>MATEMATİK</a:t>
                      </a:r>
                    </a:p>
                  </a:txBody>
                  <a:tcPr anchor="ctr"/>
                </a:tc>
                <a:tc>
                  <a:txBody>
                    <a:bodyPr/>
                    <a:lstStyle/>
                    <a:p>
                      <a:pPr algn="ctr"/>
                      <a:r>
                        <a:rPr lang="tr-TR" dirty="0"/>
                        <a:t>50</a:t>
                      </a:r>
                    </a:p>
                  </a:txBody>
                  <a:tcPr anchor="ctr"/>
                </a:tc>
                <a:extLst>
                  <a:ext uri="{0D108BD9-81ED-4DB2-BD59-A6C34878D82A}">
                    <a16:rowId xmlns:a16="http://schemas.microsoft.com/office/drawing/2014/main" val="377412637"/>
                  </a:ext>
                </a:extLst>
              </a:tr>
              <a:tr h="496913">
                <a:tc>
                  <a:txBody>
                    <a:bodyPr/>
                    <a:lstStyle/>
                    <a:p>
                      <a:pPr algn="ctr"/>
                      <a:r>
                        <a:rPr lang="tr-TR" b="1" dirty="0"/>
                        <a:t>TOPLAM</a:t>
                      </a:r>
                    </a:p>
                  </a:txBody>
                  <a:tcPr anchor="ctr"/>
                </a:tc>
                <a:tc>
                  <a:txBody>
                    <a:bodyPr/>
                    <a:lstStyle/>
                    <a:p>
                      <a:pPr algn="ctr"/>
                      <a:r>
                        <a:rPr lang="tr-TR" b="1" dirty="0"/>
                        <a:t>100</a:t>
                      </a:r>
                    </a:p>
                  </a:txBody>
                  <a:tcPr anchor="ctr"/>
                </a:tc>
                <a:extLst>
                  <a:ext uri="{0D108BD9-81ED-4DB2-BD59-A6C34878D82A}">
                    <a16:rowId xmlns:a16="http://schemas.microsoft.com/office/drawing/2014/main" val="1755229436"/>
                  </a:ext>
                </a:extLst>
              </a:tr>
            </a:tbl>
          </a:graphicData>
        </a:graphic>
      </p:graphicFrame>
      <p:sp>
        <p:nvSpPr>
          <p:cNvPr id="2" name="Dikdörtgen 1">
            <a:extLst>
              <a:ext uri="{FF2B5EF4-FFF2-40B4-BE49-F238E27FC236}">
                <a16:creationId xmlns:a16="http://schemas.microsoft.com/office/drawing/2014/main" id="{736A99E7-6718-41C1-A7AE-D39E516D8EE1}"/>
              </a:ext>
            </a:extLst>
          </p:cNvPr>
          <p:cNvSpPr/>
          <p:nvPr/>
        </p:nvSpPr>
        <p:spPr>
          <a:xfrm>
            <a:off x="3806431" y="6061798"/>
            <a:ext cx="1197764" cy="338554"/>
          </a:xfrm>
          <a:prstGeom prst="rect">
            <a:avLst/>
          </a:prstGeom>
          <a:solidFill>
            <a:schemeClr val="tx1"/>
          </a:solidFill>
        </p:spPr>
        <p:txBody>
          <a:bodyPr wrap="none" lIns="91440" tIns="45720" rIns="91440" bIns="45720">
            <a:spAutoFit/>
          </a:bodyPr>
          <a:lstStyle/>
          <a:p>
            <a:pPr algn="ctr"/>
            <a:r>
              <a:rPr lang="tr-TR"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135 DAKİKA</a:t>
            </a:r>
          </a:p>
        </p:txBody>
      </p:sp>
      <p:sp>
        <p:nvSpPr>
          <p:cNvPr id="12" name="Dikdörtgen 11">
            <a:extLst>
              <a:ext uri="{FF2B5EF4-FFF2-40B4-BE49-F238E27FC236}">
                <a16:creationId xmlns:a16="http://schemas.microsoft.com/office/drawing/2014/main" id="{6E2E3EB6-4DA5-4240-91E0-DC74BD850075}"/>
              </a:ext>
            </a:extLst>
          </p:cNvPr>
          <p:cNvSpPr/>
          <p:nvPr/>
        </p:nvSpPr>
        <p:spPr>
          <a:xfrm>
            <a:off x="3806431" y="5723244"/>
            <a:ext cx="1197764" cy="369332"/>
          </a:xfrm>
          <a:prstGeom prst="rect">
            <a:avLst/>
          </a:prstGeom>
          <a:solidFill>
            <a:schemeClr val="accent2"/>
          </a:solidFill>
        </p:spPr>
        <p:txBody>
          <a:bodyPr wrap="square" lIns="91440" tIns="45720" rIns="91440" bIns="45720">
            <a:spAutoFit/>
          </a:bodyPr>
          <a:lstStyle/>
          <a:p>
            <a:pPr algn="ctr"/>
            <a:r>
              <a:rPr lang="tr-TR" b="1" dirty="0">
                <a:ln w="0"/>
                <a:effectLst>
                  <a:outerShdw blurRad="38100" dist="19050" dir="2700000" algn="tl" rotWithShape="0">
                    <a:schemeClr val="dk1">
                      <a:alpha val="40000"/>
                    </a:schemeClr>
                  </a:outerShdw>
                </a:effectLst>
              </a:rPr>
              <a:t>2:15:00</a:t>
            </a:r>
          </a:p>
        </p:txBody>
      </p:sp>
    </p:spTree>
    <p:extLst>
      <p:ext uri="{BB962C8B-B14F-4D97-AF65-F5344CB8AC3E}">
        <p14:creationId xmlns:p14="http://schemas.microsoft.com/office/powerpoint/2010/main" val="4179209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a:extLst>
              <a:ext uri="{FF2B5EF4-FFF2-40B4-BE49-F238E27FC236}">
                <a16:creationId xmlns:a16="http://schemas.microsoft.com/office/drawing/2014/main" id="{4A5F5FC5-A4AB-435F-AF90-8029330C1790}"/>
              </a:ext>
            </a:extLst>
          </p:cNvPr>
          <p:cNvGrpSpPr/>
          <p:nvPr/>
        </p:nvGrpSpPr>
        <p:grpSpPr>
          <a:xfrm>
            <a:off x="1965411" y="1190755"/>
            <a:ext cx="8261178" cy="5333351"/>
            <a:chOff x="1965411" y="1190755"/>
            <a:chExt cx="8261178" cy="5333351"/>
          </a:xfrm>
        </p:grpSpPr>
        <p:pic>
          <p:nvPicPr>
            <p:cNvPr id="5" name="Resim 4">
              <a:extLst>
                <a:ext uri="{FF2B5EF4-FFF2-40B4-BE49-F238E27FC236}">
                  <a16:creationId xmlns:a16="http://schemas.microsoft.com/office/drawing/2014/main" id="{A0961F26-7750-4DCC-9019-A7C805F3BA19}"/>
                </a:ext>
              </a:extLst>
            </p:cNvPr>
            <p:cNvPicPr>
              <a:picLocks noChangeAspect="1"/>
            </p:cNvPicPr>
            <p:nvPr/>
          </p:nvPicPr>
          <p:blipFill>
            <a:blip r:embed="rId2"/>
            <a:stretch>
              <a:fillRect/>
            </a:stretch>
          </p:blipFill>
          <p:spPr>
            <a:xfrm>
              <a:off x="1965411" y="1190755"/>
              <a:ext cx="8261178" cy="2230452"/>
            </a:xfrm>
            <a:prstGeom prst="rect">
              <a:avLst/>
            </a:prstGeom>
          </p:spPr>
        </p:pic>
        <p:pic>
          <p:nvPicPr>
            <p:cNvPr id="7" name="Resim 6">
              <a:extLst>
                <a:ext uri="{FF2B5EF4-FFF2-40B4-BE49-F238E27FC236}">
                  <a16:creationId xmlns:a16="http://schemas.microsoft.com/office/drawing/2014/main" id="{01ABCF5C-5AEC-4E9E-984F-E919E9BFA9ED}"/>
                </a:ext>
              </a:extLst>
            </p:cNvPr>
            <p:cNvPicPr>
              <a:picLocks noChangeAspect="1"/>
            </p:cNvPicPr>
            <p:nvPr/>
          </p:nvPicPr>
          <p:blipFill>
            <a:blip r:embed="rId3"/>
            <a:stretch>
              <a:fillRect/>
            </a:stretch>
          </p:blipFill>
          <p:spPr>
            <a:xfrm>
              <a:off x="1965411" y="3436793"/>
              <a:ext cx="8261178" cy="3087313"/>
            </a:xfrm>
            <a:prstGeom prst="rect">
              <a:avLst/>
            </a:prstGeom>
          </p:spPr>
        </p:pic>
      </p:grpSp>
      <p:sp>
        <p:nvSpPr>
          <p:cNvPr id="2" name="Dikdörtgen 1">
            <a:extLst>
              <a:ext uri="{FF2B5EF4-FFF2-40B4-BE49-F238E27FC236}">
                <a16:creationId xmlns:a16="http://schemas.microsoft.com/office/drawing/2014/main" id="{4ED63A29-1AC5-4F86-BFA4-94D362F28A60}"/>
              </a:ext>
            </a:extLst>
          </p:cNvPr>
          <p:cNvSpPr/>
          <p:nvPr/>
        </p:nvSpPr>
        <p:spPr>
          <a:xfrm>
            <a:off x="2804073" y="213466"/>
            <a:ext cx="6583854" cy="646331"/>
          </a:xfrm>
          <a:prstGeom prst="rect">
            <a:avLst/>
          </a:prstGeom>
          <a:noFill/>
        </p:spPr>
        <p:txBody>
          <a:bodyPr wrap="none" lIns="91440" tIns="45720" rIns="91440" bIns="45720">
            <a:spAutoFit/>
          </a:bodyPr>
          <a:lstStyle/>
          <a:p>
            <a:pPr algn="ctr"/>
            <a:r>
              <a:rPr lang="tr-T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DGS İLE GEÇİŞ BÖLÜMLERİ</a:t>
            </a:r>
            <a:endParaRPr lang="tr-TR" sz="36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500942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PSS SAAT KAÇTA? KPSS önlisans bugün saat kaçta başlayacak, kaçta bitecek? KPSS  önlisans sınav giriş belgesi nasıl alınır?">
            <a:extLst>
              <a:ext uri="{FF2B5EF4-FFF2-40B4-BE49-F238E27FC236}">
                <a16:creationId xmlns:a16="http://schemas.microsoft.com/office/drawing/2014/main" id="{6AE31F67-AC5B-45CB-ACF2-3F45F6CE0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4021" y="33078"/>
            <a:ext cx="2797979" cy="1607594"/>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323CEBF9-30D5-4CB4-B6EB-7C0CC797F71E}"/>
              </a:ext>
            </a:extLst>
          </p:cNvPr>
          <p:cNvSpPr txBox="1"/>
          <p:nvPr/>
        </p:nvSpPr>
        <p:spPr>
          <a:xfrm>
            <a:off x="508000" y="1500387"/>
            <a:ext cx="11179104" cy="5324535"/>
          </a:xfrm>
          <a:prstGeom prst="rect">
            <a:avLst/>
          </a:prstGeom>
          <a:noFill/>
        </p:spPr>
        <p:txBody>
          <a:bodyPr wrap="square">
            <a:spAutoFit/>
          </a:bodyPr>
          <a:lstStyle/>
          <a:p>
            <a:pPr marL="342900" indent="-342900" algn="just" fontAlgn="base">
              <a:buFont typeface="Arial" panose="020B0604020202020204" pitchFamily="34" charset="0"/>
              <a:buChar char="•"/>
            </a:pPr>
            <a:r>
              <a:rPr lang="tr-TR" sz="2000" b="0" i="0" dirty="0">
                <a:effectLst/>
                <a:latin typeface="Times New Roman" panose="02020603050405020304" pitchFamily="18" charset="0"/>
                <a:cs typeface="Times New Roman" panose="02020603050405020304" pitchFamily="18" charset="0"/>
              </a:rPr>
              <a:t>KPSS Ön Lisans Sınavı, üniversitelerin iki yıllık bölümlerinden mezun olan adayların kamu kurum ve kuruluşlarında yer alan kadrolara atanmalarını sağlayan sınavdır.</a:t>
            </a:r>
          </a:p>
          <a:p>
            <a:pPr marL="342900" indent="-342900" algn="just" fontAlgn="base">
              <a:buFont typeface="Arial" panose="020B0604020202020204" pitchFamily="34" charset="0"/>
              <a:buChar char="•"/>
            </a:pPr>
            <a:endParaRPr lang="tr-TR" sz="2000" b="0" i="0" dirty="0">
              <a:effectLst/>
              <a:latin typeface="Times New Roman" panose="02020603050405020304" pitchFamily="18" charset="0"/>
              <a:cs typeface="Times New Roman" panose="02020603050405020304" pitchFamily="18" charset="0"/>
            </a:endParaRPr>
          </a:p>
          <a:p>
            <a:pPr marL="342900" indent="-342900" algn="just" fontAlgn="base">
              <a:buFont typeface="Arial" panose="020B0604020202020204" pitchFamily="34" charset="0"/>
              <a:buChar char="•"/>
            </a:pPr>
            <a:r>
              <a:rPr lang="tr-TR" sz="2000" b="0" i="0" dirty="0">
                <a:effectLst/>
                <a:latin typeface="Times New Roman" panose="02020603050405020304" pitchFamily="18" charset="0"/>
                <a:cs typeface="Times New Roman" panose="02020603050405020304" pitchFamily="18" charset="0"/>
              </a:rPr>
              <a:t>KPSS Ön Lisans, ortaöğretim okullarından veya ön lisans programlarından (lise, meslek lisesi, iki yıllık meslek yüksekokulları ve dengi </a:t>
            </a:r>
            <a:r>
              <a:rPr lang="tr-TR" sz="2000" b="0" i="0" dirty="0" err="1">
                <a:effectLst/>
                <a:latin typeface="Times New Roman" panose="02020603050405020304" pitchFamily="18" charset="0"/>
                <a:cs typeface="Times New Roman" panose="02020603050405020304" pitchFamily="18" charset="0"/>
              </a:rPr>
              <a:t>açıköğretim</a:t>
            </a:r>
            <a:r>
              <a:rPr lang="tr-TR" sz="2000" b="0" i="0" dirty="0">
                <a:effectLst/>
                <a:latin typeface="Times New Roman" panose="02020603050405020304" pitchFamily="18" charset="0"/>
                <a:cs typeface="Times New Roman" panose="02020603050405020304" pitchFamily="18" charset="0"/>
              </a:rPr>
              <a:t>) mezun olanlar ile sınavın geçerlilik süresi içerisinde (iki yıl) mezun olabilecek durumda bulunanlar içindir.</a:t>
            </a:r>
          </a:p>
          <a:p>
            <a:pPr marL="342900" indent="-342900" algn="just" fontAlgn="base">
              <a:buFont typeface="Arial" panose="020B0604020202020204" pitchFamily="34" charset="0"/>
              <a:buChar char="•"/>
            </a:pPr>
            <a:endParaRPr lang="tr-TR" sz="2000" b="0" i="0" dirty="0">
              <a:effectLst/>
              <a:latin typeface="Times New Roman" panose="02020603050405020304" pitchFamily="18" charset="0"/>
              <a:cs typeface="Times New Roman" panose="02020603050405020304" pitchFamily="18" charset="0"/>
            </a:endParaRPr>
          </a:p>
          <a:p>
            <a:pPr marL="342900" indent="-342900" algn="just" fontAlgn="base">
              <a:buFont typeface="Arial" panose="020B0604020202020204" pitchFamily="34" charset="0"/>
              <a:buChar char="•"/>
            </a:pPr>
            <a:r>
              <a:rPr lang="tr-TR" sz="2000" b="0" i="0" dirty="0">
                <a:effectLst/>
                <a:latin typeface="Times New Roman" panose="02020603050405020304" pitchFamily="18" charset="0"/>
                <a:cs typeface="Times New Roman" panose="02020603050405020304" pitchFamily="18" charset="0"/>
              </a:rPr>
              <a:t>Sınava, ortaöğretim okullarından, ön lisans programlarından mezun olanlar ile sınava başvuru sırasında mezun durumda olmayan ancak sınavın geçerlik süresi (iki yıl) içinde ortaöğretim / ön lisans düzeyinde mezun olabilecek durumda olan adaylar başvurabilecektir.</a:t>
            </a:r>
          </a:p>
          <a:p>
            <a:pPr marL="342900" indent="-342900" algn="just" fontAlgn="base">
              <a:buFont typeface="Arial" panose="020B0604020202020204" pitchFamily="34" charset="0"/>
              <a:buChar char="•"/>
            </a:pPr>
            <a:endParaRPr lang="tr-TR" sz="2000" b="0" i="0" dirty="0">
              <a:effectLst/>
              <a:latin typeface="Times New Roman" panose="02020603050405020304" pitchFamily="18" charset="0"/>
              <a:cs typeface="Times New Roman" panose="02020603050405020304" pitchFamily="18" charset="0"/>
            </a:endParaRPr>
          </a:p>
          <a:p>
            <a:pPr marL="342900" indent="-342900" algn="just" fontAlgn="base">
              <a:buFont typeface="Arial" panose="020B0604020202020204" pitchFamily="34" charset="0"/>
              <a:buChar char="•"/>
            </a:pPr>
            <a:r>
              <a:rPr lang="tr-TR" sz="2000" b="0" i="0" dirty="0">
                <a:effectLst/>
                <a:latin typeface="Times New Roman" panose="02020603050405020304" pitchFamily="18" charset="0"/>
                <a:cs typeface="Times New Roman" panose="02020603050405020304" pitchFamily="18" charset="0"/>
              </a:rPr>
              <a:t>ÖSYM tarafından 2 yılda bir düzenlenen KPSS Ön lisans Sınavı 130 dakika sürmektedir.</a:t>
            </a:r>
          </a:p>
          <a:p>
            <a:pPr marL="342900" indent="-342900" algn="just" fontAlgn="base">
              <a:buFont typeface="Arial" panose="020B0604020202020204" pitchFamily="34" charset="0"/>
              <a:buChar char="•"/>
            </a:pPr>
            <a:endParaRPr lang="tr-TR" sz="2000" dirty="0">
              <a:latin typeface="Times New Roman" panose="02020603050405020304" pitchFamily="18" charset="0"/>
              <a:cs typeface="Times New Roman" panose="02020603050405020304" pitchFamily="18" charset="0"/>
            </a:endParaRPr>
          </a:p>
          <a:p>
            <a:pPr marL="342900" indent="-342900" algn="just" fontAlgn="base">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rPr>
              <a:t>Ön lisans 2. sınıf okuyanlar ile ön lisans mezunları çiftli yıllarda yapılan KPSS' ye girebilirler.</a:t>
            </a:r>
          </a:p>
          <a:p>
            <a:pPr marL="342900" indent="-342900" algn="just" fontAlgn="base">
              <a:buFont typeface="Arial" panose="020B0604020202020204" pitchFamily="34" charset="0"/>
              <a:buChar char="•"/>
            </a:pPr>
            <a:endParaRPr lang="tr-TR" sz="2000" dirty="0">
              <a:latin typeface="Times New Roman" panose="02020603050405020304" pitchFamily="18" charset="0"/>
              <a:cs typeface="Times New Roman" panose="02020603050405020304" pitchFamily="18" charset="0"/>
            </a:endParaRPr>
          </a:p>
          <a:p>
            <a:pPr marL="342900" indent="-342900" algn="just" fontAlgn="base">
              <a:buFont typeface="Arial" panose="020B0604020202020204" pitchFamily="34" charset="0"/>
              <a:buChar char="•"/>
            </a:pPr>
            <a:r>
              <a:rPr lang="tr-TR" sz="2000" b="0" i="0" dirty="0">
                <a:effectLst/>
                <a:latin typeface="Times New Roman" panose="02020603050405020304" pitchFamily="18" charset="0"/>
                <a:cs typeface="Times New Roman" panose="02020603050405020304" pitchFamily="18" charset="0"/>
              </a:rPr>
              <a:t>Sınavdan alınan puanın geçerlilik süresi 2 yıldır. 60 genel kültür, 60 genel yetenek olmak üzere toplam 120 sorudan oluşmaktadır.</a:t>
            </a:r>
          </a:p>
        </p:txBody>
      </p:sp>
      <p:sp>
        <p:nvSpPr>
          <p:cNvPr id="6" name="Dikdörtgen 5">
            <a:extLst>
              <a:ext uri="{FF2B5EF4-FFF2-40B4-BE49-F238E27FC236}">
                <a16:creationId xmlns:a16="http://schemas.microsoft.com/office/drawing/2014/main" id="{D685CAC3-69A8-4DCA-B621-209A568D551A}"/>
              </a:ext>
            </a:extLst>
          </p:cNvPr>
          <p:cNvSpPr/>
          <p:nvPr/>
        </p:nvSpPr>
        <p:spPr>
          <a:xfrm>
            <a:off x="504896" y="305829"/>
            <a:ext cx="9455947" cy="1200329"/>
          </a:xfrm>
          <a:prstGeom prst="rect">
            <a:avLst/>
          </a:prstGeom>
          <a:noFill/>
        </p:spPr>
        <p:txBody>
          <a:bodyPr wrap="square" lIns="91440" tIns="45720" rIns="91440" bIns="45720">
            <a:spAutoFit/>
          </a:bodyPr>
          <a:lstStyle/>
          <a:p>
            <a:r>
              <a:rPr lang="tr-TR" sz="3600" b="1" dirty="0">
                <a:ln w="9525">
                  <a:solidFill>
                    <a:schemeClr val="bg1"/>
                  </a:solidFill>
                  <a:prstDash val="solid"/>
                </a:ln>
                <a:solidFill>
                  <a:schemeClr val="accent2"/>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KAMU PERSONELİ SEÇME SINAVI (KPSS) ÖN LİSANS</a:t>
            </a:r>
            <a:endParaRPr lang="tr-TR" sz="3600" b="1" dirty="0">
              <a:ln w="9525">
                <a:solidFill>
                  <a:schemeClr val="bg1"/>
                </a:solidFill>
                <a:prstDash val="solid"/>
              </a:ln>
              <a:solidFill>
                <a:schemeClr val="accent2"/>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075137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DF64E151-2A72-79BC-82D7-A25060ABE1A3}"/>
              </a:ext>
            </a:extLst>
          </p:cNvPr>
          <p:cNvPicPr>
            <a:picLocks noChangeAspect="1"/>
          </p:cNvPicPr>
          <p:nvPr/>
        </p:nvPicPr>
        <p:blipFill rotWithShape="1">
          <a:blip r:embed="rId3"/>
          <a:srcRect t="6012" b="7113"/>
          <a:stretch/>
        </p:blipFill>
        <p:spPr>
          <a:xfrm>
            <a:off x="205388" y="221942"/>
            <a:ext cx="3944263" cy="3207058"/>
          </a:xfrm>
          <a:prstGeom prst="rect">
            <a:avLst/>
          </a:prstGeom>
        </p:spPr>
      </p:pic>
      <p:grpSp>
        <p:nvGrpSpPr>
          <p:cNvPr id="12" name="Grup 11">
            <a:extLst>
              <a:ext uri="{FF2B5EF4-FFF2-40B4-BE49-F238E27FC236}">
                <a16:creationId xmlns:a16="http://schemas.microsoft.com/office/drawing/2014/main" id="{F1EC4740-26AA-8652-82AD-87366683D2B6}"/>
              </a:ext>
            </a:extLst>
          </p:cNvPr>
          <p:cNvGrpSpPr/>
          <p:nvPr/>
        </p:nvGrpSpPr>
        <p:grpSpPr>
          <a:xfrm>
            <a:off x="4083069" y="0"/>
            <a:ext cx="8108931" cy="6858000"/>
            <a:chOff x="4083069" y="0"/>
            <a:chExt cx="8108931" cy="6858000"/>
          </a:xfrm>
        </p:grpSpPr>
        <p:pic>
          <p:nvPicPr>
            <p:cNvPr id="7" name="Resim 6">
              <a:extLst>
                <a:ext uri="{FF2B5EF4-FFF2-40B4-BE49-F238E27FC236}">
                  <a16:creationId xmlns:a16="http://schemas.microsoft.com/office/drawing/2014/main" id="{26166DE7-3C8B-6EB8-A556-B3B645CF7C92}"/>
                </a:ext>
              </a:extLst>
            </p:cNvPr>
            <p:cNvPicPr>
              <a:picLocks noChangeAspect="1"/>
            </p:cNvPicPr>
            <p:nvPr/>
          </p:nvPicPr>
          <p:blipFill rotWithShape="1">
            <a:blip r:embed="rId4"/>
            <a:srcRect t="2292" b="2619"/>
            <a:stretch/>
          </p:blipFill>
          <p:spPr>
            <a:xfrm>
              <a:off x="4083069" y="412812"/>
              <a:ext cx="8108931" cy="6445188"/>
            </a:xfrm>
            <a:prstGeom prst="rect">
              <a:avLst/>
            </a:prstGeom>
          </p:spPr>
        </p:pic>
        <p:pic>
          <p:nvPicPr>
            <p:cNvPr id="11" name="Resim 10">
              <a:extLst>
                <a:ext uri="{FF2B5EF4-FFF2-40B4-BE49-F238E27FC236}">
                  <a16:creationId xmlns:a16="http://schemas.microsoft.com/office/drawing/2014/main" id="{5E42AFC5-A2FC-D96C-4A7F-D9D253544464}"/>
                </a:ext>
              </a:extLst>
            </p:cNvPr>
            <p:cNvPicPr>
              <a:picLocks noChangeAspect="1"/>
            </p:cNvPicPr>
            <p:nvPr/>
          </p:nvPicPr>
          <p:blipFill>
            <a:blip r:embed="rId5"/>
            <a:stretch>
              <a:fillRect/>
            </a:stretch>
          </p:blipFill>
          <p:spPr>
            <a:xfrm>
              <a:off x="6841988" y="0"/>
              <a:ext cx="2550586" cy="469845"/>
            </a:xfrm>
            <a:prstGeom prst="rect">
              <a:avLst/>
            </a:prstGeom>
          </p:spPr>
        </p:pic>
      </p:grpSp>
      <p:sp>
        <p:nvSpPr>
          <p:cNvPr id="13" name="Metin kutusu 12">
            <a:extLst>
              <a:ext uri="{FF2B5EF4-FFF2-40B4-BE49-F238E27FC236}">
                <a16:creationId xmlns:a16="http://schemas.microsoft.com/office/drawing/2014/main" id="{CA830DA9-F862-BA23-79BD-5B9B5EB15D67}"/>
              </a:ext>
            </a:extLst>
          </p:cNvPr>
          <p:cNvSpPr txBox="1"/>
          <p:nvPr/>
        </p:nvSpPr>
        <p:spPr>
          <a:xfrm>
            <a:off x="205388" y="3635406"/>
            <a:ext cx="3700787" cy="2954655"/>
          </a:xfrm>
          <a:prstGeom prst="rect">
            <a:avLst/>
          </a:prstGeom>
          <a:noFill/>
        </p:spPr>
        <p:txBody>
          <a:bodyPr wrap="square">
            <a:spAutoFit/>
          </a:bodyPr>
          <a:lstStyle/>
          <a:p>
            <a:pPr algn="just"/>
            <a:r>
              <a:rPr lang="tr-TR" dirty="0">
                <a:latin typeface="Comic Sans MS" panose="030F0702030302020204" pitchFamily="66" charset="0"/>
              </a:rPr>
              <a:t>Tarihçemiz</a:t>
            </a:r>
            <a:endParaRPr lang="tr-TR" b="0" i="0" dirty="0">
              <a:effectLst/>
              <a:latin typeface="Comic Sans MS" panose="030F0702030302020204" pitchFamily="66" charset="0"/>
            </a:endParaRPr>
          </a:p>
          <a:p>
            <a:pPr algn="just"/>
            <a:r>
              <a:rPr lang="tr-TR" sz="1200" b="0" i="0" dirty="0">
                <a:effectLst/>
                <a:latin typeface="Roboto" panose="02000000000000000000" pitchFamily="2" charset="0"/>
              </a:rPr>
              <a:t>Iğdır Üniversitesi, </a:t>
            </a:r>
            <a:r>
              <a:rPr lang="tr-TR" sz="1200" dirty="0">
                <a:latin typeface="Roboto" panose="02000000000000000000" pitchFamily="2" charset="0"/>
              </a:rPr>
              <a:t>2008</a:t>
            </a:r>
            <a:r>
              <a:rPr lang="tr-TR" sz="1200" b="0" i="0" dirty="0">
                <a:effectLst/>
                <a:latin typeface="Roboto" panose="02000000000000000000" pitchFamily="2" charset="0"/>
              </a:rPr>
              <a:t> yılında Iğdır ilinde kurulmuştur. Bölgedeki eğitim ve araştırma olanaklarını artırarak sosyal ve ekonomik gelişime katkı sağlamayı amaçlamaktadır. Hızla büyüyen üniversite, çeşitli fakülteler, enstitüler ve yüksekokullarla akademik çeşitliliği genişletmiştir. Kampüsü modern olanaklarla donatılmıştır ve ulusal ve uluslararası düzeyde araştırma projelerine ev sahipliği yapar. Iğdır Üniversitesi, kaliteli eğitim ve bilimsel araştırmalarla bölgenin eğitim seviyesini yükseltmeyi, sosyal ve kültürel yaşamı zenginleştirmeyi ve ülkenin ilerlemesine katkıda bulunmayı misyon edinmiştir.</a:t>
            </a:r>
          </a:p>
          <a:p>
            <a:pPr algn="r"/>
            <a:r>
              <a:rPr lang="tr-TR" sz="1200" b="1" dirty="0">
                <a:latin typeface="Rockwell" panose="02060603020205020403" pitchFamily="18" charset="0"/>
              </a:rPr>
              <a:t>Prof. Dr. Mehmet Hakkı ALMA</a:t>
            </a:r>
            <a:endParaRPr lang="tr-TR" sz="1200" b="1" i="0" dirty="0">
              <a:effectLst/>
              <a:latin typeface="Rockwell" panose="02060603020205020403" pitchFamily="18" charset="0"/>
            </a:endParaRPr>
          </a:p>
        </p:txBody>
      </p:sp>
    </p:spTree>
    <p:extLst>
      <p:ext uri="{BB962C8B-B14F-4D97-AF65-F5344CB8AC3E}">
        <p14:creationId xmlns:p14="http://schemas.microsoft.com/office/powerpoint/2010/main" val="2962903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D685CAC3-69A8-4DCA-B621-209A568D551A}"/>
              </a:ext>
            </a:extLst>
          </p:cNvPr>
          <p:cNvSpPr/>
          <p:nvPr/>
        </p:nvSpPr>
        <p:spPr>
          <a:xfrm>
            <a:off x="938783" y="95938"/>
            <a:ext cx="10314432" cy="1077218"/>
          </a:xfrm>
          <a:prstGeom prst="rect">
            <a:avLst/>
          </a:prstGeom>
          <a:noFill/>
        </p:spPr>
        <p:txBody>
          <a:bodyPr wrap="square" lIns="91440" tIns="45720" rIns="91440" bIns="45720">
            <a:spAutoFit/>
          </a:bodyPr>
          <a:lstStyle/>
          <a:p>
            <a:pPr algn="ctr"/>
            <a:r>
              <a:rPr lang="tr-TR"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YILLARA GÖRE MİN. VE MAX. ATAMA PUANLARI </a:t>
            </a:r>
            <a:r>
              <a:rPr lang="tr-TR" sz="32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HARİTA VE KADASTRO</a:t>
            </a:r>
            <a:endParaRPr lang="tr-TR" sz="3200" b="1" dirty="0">
              <a:ln w="9525">
                <a:solidFill>
                  <a:schemeClr val="bg1"/>
                </a:solidFill>
                <a:prstDash val="solid"/>
              </a:ln>
              <a:effectLst>
                <a:outerShdw blurRad="12700" dist="38100" dir="2700000" algn="tl" rotWithShape="0">
                  <a:schemeClr val="bg1">
                    <a:lumMod val="50000"/>
                  </a:schemeClr>
                </a:outerShdw>
              </a:effectLst>
            </a:endParaRPr>
          </a:p>
        </p:txBody>
      </p:sp>
      <p:graphicFrame>
        <p:nvGraphicFramePr>
          <p:cNvPr id="2" name="Tablo 2">
            <a:extLst>
              <a:ext uri="{FF2B5EF4-FFF2-40B4-BE49-F238E27FC236}">
                <a16:creationId xmlns:a16="http://schemas.microsoft.com/office/drawing/2014/main" id="{DE75143C-94DC-480C-AD2E-B7FED2055F23}"/>
              </a:ext>
            </a:extLst>
          </p:cNvPr>
          <p:cNvGraphicFramePr>
            <a:graphicFrameLocks noGrp="1"/>
          </p:cNvGraphicFramePr>
          <p:nvPr>
            <p:extLst>
              <p:ext uri="{D42A27DB-BD31-4B8C-83A1-F6EECF244321}">
                <p14:modId xmlns:p14="http://schemas.microsoft.com/office/powerpoint/2010/main" val="3951281948"/>
              </p:ext>
            </p:extLst>
          </p:nvPr>
        </p:nvGraphicFramePr>
        <p:xfrm>
          <a:off x="938784" y="1147298"/>
          <a:ext cx="10314431" cy="5614764"/>
        </p:xfrm>
        <a:graphic>
          <a:graphicData uri="http://schemas.openxmlformats.org/drawingml/2006/table">
            <a:tbl>
              <a:tblPr firstRow="1" bandRow="1">
                <a:tableStyleId>{EB9631B5-78F2-41C9-869B-9F39066F8104}</a:tableStyleId>
              </a:tblPr>
              <a:tblGrid>
                <a:gridCol w="1669306">
                  <a:extLst>
                    <a:ext uri="{9D8B030D-6E8A-4147-A177-3AD203B41FA5}">
                      <a16:colId xmlns:a16="http://schemas.microsoft.com/office/drawing/2014/main" val="2736198720"/>
                    </a:ext>
                  </a:extLst>
                </a:gridCol>
                <a:gridCol w="2207243">
                  <a:extLst>
                    <a:ext uri="{9D8B030D-6E8A-4147-A177-3AD203B41FA5}">
                      <a16:colId xmlns:a16="http://schemas.microsoft.com/office/drawing/2014/main" val="2823730850"/>
                    </a:ext>
                  </a:extLst>
                </a:gridCol>
                <a:gridCol w="2251591">
                  <a:extLst>
                    <a:ext uri="{9D8B030D-6E8A-4147-A177-3AD203B41FA5}">
                      <a16:colId xmlns:a16="http://schemas.microsoft.com/office/drawing/2014/main" val="967442741"/>
                    </a:ext>
                  </a:extLst>
                </a:gridCol>
                <a:gridCol w="2251591">
                  <a:extLst>
                    <a:ext uri="{9D8B030D-6E8A-4147-A177-3AD203B41FA5}">
                      <a16:colId xmlns:a16="http://schemas.microsoft.com/office/drawing/2014/main" val="3859006706"/>
                    </a:ext>
                  </a:extLst>
                </a:gridCol>
                <a:gridCol w="1934700">
                  <a:extLst>
                    <a:ext uri="{9D8B030D-6E8A-4147-A177-3AD203B41FA5}">
                      <a16:colId xmlns:a16="http://schemas.microsoft.com/office/drawing/2014/main" val="995627164"/>
                    </a:ext>
                  </a:extLst>
                </a:gridCol>
              </a:tblGrid>
              <a:tr h="540000">
                <a:tc>
                  <a:txBody>
                    <a:bodyPr/>
                    <a:lstStyle/>
                    <a:p>
                      <a:pPr algn="ctr"/>
                      <a:r>
                        <a:rPr lang="tr-TR" sz="1800" dirty="0"/>
                        <a:t>Atama Dönemi</a:t>
                      </a:r>
                      <a:endParaRPr lang="tr-TR" sz="1800" dirty="0">
                        <a:latin typeface="+mn-lt"/>
                      </a:endParaRPr>
                    </a:p>
                  </a:txBody>
                  <a:tcPr anchor="ctr"/>
                </a:tc>
                <a:tc>
                  <a:txBody>
                    <a:bodyPr/>
                    <a:lstStyle/>
                    <a:p>
                      <a:pPr algn="ctr"/>
                      <a:r>
                        <a:rPr lang="tr-TR" sz="1800" dirty="0"/>
                        <a:t>Atama Tarihi</a:t>
                      </a:r>
                      <a:endParaRPr lang="tr-TR" sz="1800" dirty="0">
                        <a:latin typeface="+mn-lt"/>
                      </a:endParaRPr>
                    </a:p>
                  </a:txBody>
                  <a:tcPr anchor="ctr"/>
                </a:tc>
                <a:tc>
                  <a:txBody>
                    <a:bodyPr/>
                    <a:lstStyle/>
                    <a:p>
                      <a:pPr algn="ctr"/>
                      <a:r>
                        <a:rPr lang="tr-TR" sz="1800" dirty="0">
                          <a:latin typeface="+mn-lt"/>
                        </a:rPr>
                        <a:t>Toplam Kadro</a:t>
                      </a:r>
                    </a:p>
                  </a:txBody>
                  <a:tcPr anchor="ctr"/>
                </a:tc>
                <a:tc>
                  <a:txBody>
                    <a:bodyPr/>
                    <a:lstStyle/>
                    <a:p>
                      <a:pPr algn="ctr"/>
                      <a:r>
                        <a:rPr lang="tr-TR" sz="1800" dirty="0"/>
                        <a:t>En Küçük Puan</a:t>
                      </a:r>
                      <a:endParaRPr lang="tr-TR" sz="1800" dirty="0">
                        <a:latin typeface="+mn-lt"/>
                      </a:endParaRPr>
                    </a:p>
                  </a:txBody>
                  <a:tcPr anchor="ctr"/>
                </a:tc>
                <a:tc>
                  <a:txBody>
                    <a:bodyPr/>
                    <a:lstStyle/>
                    <a:p>
                      <a:pPr algn="ctr"/>
                      <a:r>
                        <a:rPr lang="tr-TR" sz="1800" dirty="0">
                          <a:latin typeface="+mn-lt"/>
                        </a:rPr>
                        <a:t>En Büyük Puan</a:t>
                      </a:r>
                    </a:p>
                  </a:txBody>
                  <a:tcPr anchor="ctr"/>
                </a:tc>
                <a:extLst>
                  <a:ext uri="{0D108BD9-81ED-4DB2-BD59-A6C34878D82A}">
                    <a16:rowId xmlns:a16="http://schemas.microsoft.com/office/drawing/2014/main" val="2553224527"/>
                  </a:ext>
                </a:extLst>
              </a:tr>
              <a:tr h="422897">
                <a:tc>
                  <a:txBody>
                    <a:bodyPr/>
                    <a:lstStyle/>
                    <a:p>
                      <a:pPr algn="ctr"/>
                      <a:r>
                        <a:rPr lang="tr-TR" sz="1800" b="0" i="0" kern="1200" dirty="0">
                          <a:solidFill>
                            <a:schemeClr val="dk1"/>
                          </a:solidFill>
                          <a:effectLst/>
                          <a:latin typeface="+mn-lt"/>
                          <a:ea typeface="+mn-ea"/>
                          <a:cs typeface="+mn-cs"/>
                        </a:rPr>
                        <a:t>2024/1</a:t>
                      </a:r>
                      <a:endParaRPr lang="tr-TR" sz="1800" b="0" dirty="0">
                        <a:latin typeface="+mn-lt"/>
                      </a:endParaRPr>
                    </a:p>
                  </a:txBody>
                  <a:tcPr anchor="ctr"/>
                </a:tc>
                <a:tc>
                  <a:txBody>
                    <a:bodyPr/>
                    <a:lstStyle/>
                    <a:p>
                      <a:pPr algn="ctr"/>
                      <a:r>
                        <a:rPr lang="tr-TR" sz="1800" b="0" i="0" kern="1200" dirty="0">
                          <a:solidFill>
                            <a:schemeClr val="dk1"/>
                          </a:solidFill>
                          <a:effectLst/>
                          <a:latin typeface="+mn-lt"/>
                          <a:ea typeface="+mn-ea"/>
                          <a:cs typeface="+mn-cs"/>
                        </a:rPr>
                        <a:t>29/07/2024</a:t>
                      </a:r>
                      <a:endParaRPr lang="tr-TR" b="0" dirty="0">
                        <a:solidFill>
                          <a:srgbClr val="000000"/>
                        </a:solidFill>
                        <a:effectLst/>
                        <a:latin typeface="+mn-lt"/>
                      </a:endParaRPr>
                    </a:p>
                  </a:txBody>
                  <a:tcPr marL="0" marR="0" marT="0" marB="0" anchor="ctr"/>
                </a:tc>
                <a:tc>
                  <a:txBody>
                    <a:bodyPr/>
                    <a:lstStyle/>
                    <a:p>
                      <a:pPr algn="ctr"/>
                      <a:r>
                        <a:rPr lang="tr-TR" b="0" dirty="0">
                          <a:effectLst/>
                        </a:rPr>
                        <a:t>5</a:t>
                      </a:r>
                    </a:p>
                  </a:txBody>
                  <a:tcPr marL="19050" marR="19050" marT="19050" marB="19050" anchor="ctr"/>
                </a:tc>
                <a:tc>
                  <a:txBody>
                    <a:bodyPr/>
                    <a:lstStyle/>
                    <a:p>
                      <a:pPr algn="ctr"/>
                      <a:r>
                        <a:rPr lang="tr-TR" b="0" dirty="0">
                          <a:effectLst/>
                        </a:rPr>
                        <a:t>80,9182</a:t>
                      </a:r>
                    </a:p>
                  </a:txBody>
                  <a:tcPr marL="19050" marR="19050" marT="19050" marB="19050" anchor="ctr"/>
                </a:tc>
                <a:tc>
                  <a:txBody>
                    <a:bodyPr/>
                    <a:lstStyle/>
                    <a:p>
                      <a:pPr algn="ctr"/>
                      <a:r>
                        <a:rPr lang="tr-TR" sz="1800" b="0" i="0" kern="1200" dirty="0">
                          <a:solidFill>
                            <a:schemeClr val="dk1"/>
                          </a:solidFill>
                          <a:effectLst/>
                          <a:latin typeface="+mn-lt"/>
                          <a:ea typeface="+mn-ea"/>
                          <a:cs typeface="+mn-cs"/>
                        </a:rPr>
                        <a:t>89,53873</a:t>
                      </a:r>
                      <a:endParaRPr lang="tr-TR" sz="1800" b="0" dirty="0">
                        <a:latin typeface="+mn-lt"/>
                      </a:endParaRPr>
                    </a:p>
                  </a:txBody>
                  <a:tcPr anchor="ctr"/>
                </a:tc>
                <a:extLst>
                  <a:ext uri="{0D108BD9-81ED-4DB2-BD59-A6C34878D82A}">
                    <a16:rowId xmlns:a16="http://schemas.microsoft.com/office/drawing/2014/main" val="3784421676"/>
                  </a:ext>
                </a:extLst>
              </a:tr>
              <a:tr h="422897">
                <a:tc>
                  <a:txBody>
                    <a:bodyPr/>
                    <a:lstStyle/>
                    <a:p>
                      <a:pPr algn="ctr"/>
                      <a:r>
                        <a:rPr lang="tr-TR" sz="1800" b="0" i="0" kern="1200" dirty="0">
                          <a:solidFill>
                            <a:schemeClr val="dk1"/>
                          </a:solidFill>
                          <a:effectLst/>
                          <a:latin typeface="+mn-lt"/>
                          <a:ea typeface="+mn-ea"/>
                          <a:cs typeface="+mn-cs"/>
                        </a:rPr>
                        <a:t>2023/2</a:t>
                      </a:r>
                      <a:endParaRPr lang="tr-TR" sz="1800" b="0" dirty="0">
                        <a:latin typeface="+mn-lt"/>
                      </a:endParaRPr>
                    </a:p>
                  </a:txBody>
                  <a:tcPr anchor="ctr"/>
                </a:tc>
                <a:tc>
                  <a:txBody>
                    <a:bodyPr/>
                    <a:lstStyle/>
                    <a:p>
                      <a:pPr marL="0" algn="ctr" defTabSz="914400" rtl="0" eaLnBrk="1" latinLnBrk="0" hangingPunct="1"/>
                      <a:r>
                        <a:rPr lang="tr-TR" sz="1800" b="0" i="0" kern="1200" dirty="0">
                          <a:solidFill>
                            <a:schemeClr val="dk1"/>
                          </a:solidFill>
                          <a:effectLst/>
                          <a:latin typeface="+mn-lt"/>
                          <a:ea typeface="+mn-ea"/>
                          <a:cs typeface="+mn-cs"/>
                        </a:rPr>
                        <a:t>08/01/2024</a:t>
                      </a:r>
                    </a:p>
                  </a:txBody>
                  <a:tcPr marL="0" marR="0" marT="0" marB="0" anchor="ctr"/>
                </a:tc>
                <a:tc>
                  <a:txBody>
                    <a:bodyPr/>
                    <a:lstStyle/>
                    <a:p>
                      <a:pPr algn="ctr"/>
                      <a:r>
                        <a:rPr lang="tr-TR" sz="1800" b="0" dirty="0">
                          <a:solidFill>
                            <a:srgbClr val="000000"/>
                          </a:solidFill>
                          <a:effectLst/>
                          <a:latin typeface="+mn-lt"/>
                        </a:rPr>
                        <a:t>3</a:t>
                      </a:r>
                    </a:p>
                  </a:txBody>
                  <a:tcPr marL="0" marR="0" marT="0" marB="0" anchor="ctr"/>
                </a:tc>
                <a:tc>
                  <a:txBody>
                    <a:bodyPr/>
                    <a:lstStyle/>
                    <a:p>
                      <a:pPr algn="ctr"/>
                      <a:r>
                        <a:rPr lang="tr-TR" sz="1800" b="0" i="0" kern="1200" dirty="0">
                          <a:solidFill>
                            <a:schemeClr val="dk1"/>
                          </a:solidFill>
                          <a:effectLst/>
                          <a:latin typeface="+mn-lt"/>
                          <a:ea typeface="+mn-ea"/>
                          <a:cs typeface="+mn-cs"/>
                        </a:rPr>
                        <a:t>82,19663</a:t>
                      </a:r>
                      <a:endParaRPr lang="tr-TR" sz="1800" b="0" dirty="0">
                        <a:solidFill>
                          <a:srgbClr val="000000"/>
                        </a:solidFill>
                        <a:effectLst/>
                        <a:latin typeface="+mn-lt"/>
                      </a:endParaRPr>
                    </a:p>
                  </a:txBody>
                  <a:tcPr marL="0" marR="0" marT="0" marB="0" anchor="ctr"/>
                </a:tc>
                <a:tc>
                  <a:txBody>
                    <a:bodyPr/>
                    <a:lstStyle/>
                    <a:p>
                      <a:pPr algn="ctr"/>
                      <a:r>
                        <a:rPr lang="tr-TR" sz="1800" b="0" i="0" kern="1200" dirty="0">
                          <a:solidFill>
                            <a:schemeClr val="dk1"/>
                          </a:solidFill>
                          <a:effectLst/>
                          <a:latin typeface="+mn-lt"/>
                          <a:ea typeface="+mn-ea"/>
                          <a:cs typeface="+mn-cs"/>
                        </a:rPr>
                        <a:t>86,95075</a:t>
                      </a:r>
                      <a:endParaRPr lang="tr-TR" sz="1800" b="0" dirty="0">
                        <a:latin typeface="+mn-lt"/>
                      </a:endParaRPr>
                    </a:p>
                  </a:txBody>
                  <a:tcPr anchor="ctr"/>
                </a:tc>
                <a:extLst>
                  <a:ext uri="{0D108BD9-81ED-4DB2-BD59-A6C34878D82A}">
                    <a16:rowId xmlns:a16="http://schemas.microsoft.com/office/drawing/2014/main" val="2136804874"/>
                  </a:ext>
                </a:extLst>
              </a:tr>
              <a:tr h="422897">
                <a:tc>
                  <a:txBody>
                    <a:bodyPr/>
                    <a:lstStyle/>
                    <a:p>
                      <a:pPr algn="ctr"/>
                      <a:r>
                        <a:rPr lang="tr-TR" sz="1800" b="0" i="0" kern="1200" dirty="0">
                          <a:solidFill>
                            <a:schemeClr val="dk1"/>
                          </a:solidFill>
                          <a:effectLst/>
                          <a:latin typeface="+mn-lt"/>
                          <a:ea typeface="+mn-ea"/>
                          <a:cs typeface="+mn-cs"/>
                        </a:rPr>
                        <a:t>2023/7</a:t>
                      </a:r>
                      <a:endParaRPr lang="tr-TR" b="0" dirty="0">
                        <a:solidFill>
                          <a:srgbClr val="000000"/>
                        </a:solidFill>
                        <a:effectLst/>
                        <a:latin typeface="+mn-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07/12/2023</a:t>
                      </a:r>
                      <a:endParaRPr lang="tr-TR" sz="1800" b="0" dirty="0">
                        <a:latin typeface="+mn-lt"/>
                      </a:endParaRPr>
                    </a:p>
                  </a:txBody>
                  <a:tcPr marL="0" marR="0" marT="0" marB="0" anchor="ctr"/>
                </a:tc>
                <a:tc>
                  <a:txBody>
                    <a:bodyPr/>
                    <a:lstStyle/>
                    <a:p>
                      <a:pPr algn="ctr"/>
                      <a:r>
                        <a:rPr lang="tr-TR" sz="1800" b="0" dirty="0">
                          <a:latin typeface="+mn-lt"/>
                        </a:rPr>
                        <a:t>79</a:t>
                      </a:r>
                    </a:p>
                  </a:txBody>
                  <a:tcPr anchor="ctr"/>
                </a:tc>
                <a:tc>
                  <a:txBody>
                    <a:bodyPr/>
                    <a:lstStyle/>
                    <a:p>
                      <a:pPr algn="ctr"/>
                      <a:r>
                        <a:rPr lang="tr-TR" sz="1800" b="1" i="0" kern="1200" dirty="0">
                          <a:solidFill>
                            <a:srgbClr val="FF0000"/>
                          </a:solidFill>
                          <a:effectLst/>
                          <a:latin typeface="+mn-lt"/>
                          <a:ea typeface="+mn-ea"/>
                          <a:cs typeface="+mn-cs"/>
                        </a:rPr>
                        <a:t>79,32354</a:t>
                      </a:r>
                      <a:endParaRPr lang="tr-TR" sz="1800" b="1" dirty="0">
                        <a:solidFill>
                          <a:srgbClr val="FF0000"/>
                        </a:solidFill>
                        <a:latin typeface="+mn-lt"/>
                      </a:endParaRPr>
                    </a:p>
                  </a:txBody>
                  <a:tcPr anchor="ctr"/>
                </a:tc>
                <a:tc>
                  <a:txBody>
                    <a:bodyPr/>
                    <a:lstStyle/>
                    <a:p>
                      <a:pPr algn="ctr"/>
                      <a:r>
                        <a:rPr lang="tr-TR" sz="1800" b="0" i="0" kern="1200" dirty="0">
                          <a:solidFill>
                            <a:schemeClr val="dk1"/>
                          </a:solidFill>
                          <a:effectLst/>
                          <a:latin typeface="+mn-lt"/>
                          <a:ea typeface="+mn-ea"/>
                          <a:cs typeface="+mn-cs"/>
                        </a:rPr>
                        <a:t>89,53873</a:t>
                      </a:r>
                      <a:endParaRPr lang="tr-TR" sz="1800" b="0" dirty="0">
                        <a:latin typeface="+mn-lt"/>
                      </a:endParaRPr>
                    </a:p>
                  </a:txBody>
                  <a:tcPr anchor="ctr"/>
                </a:tc>
                <a:extLst>
                  <a:ext uri="{0D108BD9-81ED-4DB2-BD59-A6C34878D82A}">
                    <a16:rowId xmlns:a16="http://schemas.microsoft.com/office/drawing/2014/main" val="1520290186"/>
                  </a:ext>
                </a:extLst>
              </a:tr>
              <a:tr h="422897">
                <a:tc>
                  <a:txBody>
                    <a:bodyPr/>
                    <a:lstStyle/>
                    <a:p>
                      <a:pPr algn="ctr"/>
                      <a:r>
                        <a:rPr lang="tr-TR" sz="1800" b="0" i="0" kern="1200" dirty="0">
                          <a:solidFill>
                            <a:schemeClr val="dk1"/>
                          </a:solidFill>
                          <a:effectLst/>
                          <a:latin typeface="+mn-lt"/>
                          <a:ea typeface="+mn-ea"/>
                          <a:cs typeface="+mn-cs"/>
                        </a:rPr>
                        <a:t>2023/1</a:t>
                      </a:r>
                      <a:endParaRPr lang="tr-TR" sz="1800" b="0" dirty="0">
                        <a:latin typeface="+mn-lt"/>
                      </a:endParaRPr>
                    </a:p>
                  </a:txBody>
                  <a:tcPr anchor="ctr"/>
                </a:tc>
                <a:tc>
                  <a:txBody>
                    <a:bodyPr/>
                    <a:lstStyle/>
                    <a:p>
                      <a:pPr algn="ctr"/>
                      <a:r>
                        <a:rPr lang="tr-TR" sz="1800" b="0" i="0" kern="1200" dirty="0">
                          <a:solidFill>
                            <a:schemeClr val="dk1"/>
                          </a:solidFill>
                          <a:effectLst/>
                          <a:latin typeface="+mn-lt"/>
                          <a:ea typeface="+mn-ea"/>
                          <a:cs typeface="+mn-cs"/>
                        </a:rPr>
                        <a:t>26/07/2023</a:t>
                      </a:r>
                      <a:endParaRPr lang="tr-TR" b="0" dirty="0">
                        <a:solidFill>
                          <a:srgbClr val="000000"/>
                        </a:solidFill>
                        <a:effectLst/>
                        <a:latin typeface="+mn-lt"/>
                      </a:endParaRPr>
                    </a:p>
                  </a:txBody>
                  <a:tcPr marL="0" marR="0" marT="0" marB="0" anchor="ctr"/>
                </a:tc>
                <a:tc>
                  <a:txBody>
                    <a:bodyPr/>
                    <a:lstStyle/>
                    <a:p>
                      <a:pPr algn="ctr"/>
                      <a:r>
                        <a:rPr lang="tr-TR" b="0" dirty="0">
                          <a:effectLst/>
                        </a:rPr>
                        <a:t>3</a:t>
                      </a:r>
                    </a:p>
                  </a:txBody>
                  <a:tcPr marL="19050" marR="19050" marT="19050" marB="19050" anchor="ctr"/>
                </a:tc>
                <a:tc>
                  <a:txBody>
                    <a:bodyPr/>
                    <a:lstStyle/>
                    <a:p>
                      <a:pPr algn="ctr"/>
                      <a:r>
                        <a:rPr lang="tr-TR" b="0" dirty="0">
                          <a:effectLst/>
                        </a:rPr>
                        <a:t>82,14779</a:t>
                      </a:r>
                    </a:p>
                  </a:txBody>
                  <a:tcPr marL="19050" marR="19050" marT="19050" marB="19050" anchor="ctr"/>
                </a:tc>
                <a:tc>
                  <a:txBody>
                    <a:bodyPr/>
                    <a:lstStyle/>
                    <a:p>
                      <a:pPr algn="ctr"/>
                      <a:r>
                        <a:rPr lang="tr-TR" sz="1800" b="0" i="0" kern="1200" dirty="0">
                          <a:solidFill>
                            <a:schemeClr val="dk1"/>
                          </a:solidFill>
                          <a:effectLst/>
                          <a:latin typeface="+mn-lt"/>
                          <a:ea typeface="+mn-ea"/>
                          <a:cs typeface="+mn-cs"/>
                        </a:rPr>
                        <a:t>82,50784</a:t>
                      </a:r>
                      <a:endParaRPr lang="tr-TR" sz="1800" b="0" dirty="0">
                        <a:latin typeface="+mn-lt"/>
                      </a:endParaRPr>
                    </a:p>
                  </a:txBody>
                  <a:tcPr anchor="ctr"/>
                </a:tc>
                <a:extLst>
                  <a:ext uri="{0D108BD9-81ED-4DB2-BD59-A6C34878D82A}">
                    <a16:rowId xmlns:a16="http://schemas.microsoft.com/office/drawing/2014/main" val="2616856448"/>
                  </a:ext>
                </a:extLst>
              </a:tr>
              <a:tr h="422897">
                <a:tc>
                  <a:txBody>
                    <a:bodyPr/>
                    <a:lstStyle/>
                    <a:p>
                      <a:pPr algn="ctr"/>
                      <a:r>
                        <a:rPr lang="tr-TR" sz="1800" b="0" i="0" kern="1200" dirty="0">
                          <a:solidFill>
                            <a:schemeClr val="dk1"/>
                          </a:solidFill>
                          <a:effectLst/>
                          <a:latin typeface="+mn-lt"/>
                          <a:ea typeface="+mn-ea"/>
                          <a:cs typeface="+mn-cs"/>
                        </a:rPr>
                        <a:t>2022/2</a:t>
                      </a:r>
                      <a:endParaRPr lang="tr-TR" sz="1800" b="0" dirty="0">
                        <a:latin typeface="+mn-lt"/>
                      </a:endParaRPr>
                    </a:p>
                  </a:txBody>
                  <a:tcPr anchor="ctr"/>
                </a:tc>
                <a:tc>
                  <a:txBody>
                    <a:bodyPr/>
                    <a:lstStyle/>
                    <a:p>
                      <a:pPr marL="0" algn="ctr" defTabSz="914400" rtl="0" eaLnBrk="1" latinLnBrk="0" hangingPunct="1"/>
                      <a:r>
                        <a:rPr lang="tr-TR" sz="1800" b="0" i="0" kern="1200" dirty="0">
                          <a:solidFill>
                            <a:schemeClr val="dk1"/>
                          </a:solidFill>
                          <a:effectLst/>
                          <a:latin typeface="+mn-lt"/>
                          <a:ea typeface="+mn-ea"/>
                          <a:cs typeface="+mn-cs"/>
                        </a:rPr>
                        <a:t>03/01/2023</a:t>
                      </a:r>
                    </a:p>
                  </a:txBody>
                  <a:tcPr marL="0" marR="0" marT="0" marB="0" anchor="ctr"/>
                </a:tc>
                <a:tc>
                  <a:txBody>
                    <a:bodyPr/>
                    <a:lstStyle/>
                    <a:p>
                      <a:pPr algn="ctr"/>
                      <a:r>
                        <a:rPr lang="tr-TR" sz="1800" b="0" dirty="0">
                          <a:solidFill>
                            <a:srgbClr val="000000"/>
                          </a:solidFill>
                          <a:effectLst/>
                          <a:latin typeface="+mn-lt"/>
                        </a:rPr>
                        <a:t>44</a:t>
                      </a:r>
                    </a:p>
                  </a:txBody>
                  <a:tcPr marL="0" marR="0" marT="0" marB="0" anchor="ctr"/>
                </a:tc>
                <a:tc>
                  <a:txBody>
                    <a:bodyPr/>
                    <a:lstStyle/>
                    <a:p>
                      <a:pPr algn="ctr"/>
                      <a:r>
                        <a:rPr lang="tr-TR" sz="1800" b="0" i="0" kern="1200" dirty="0">
                          <a:solidFill>
                            <a:schemeClr val="dk1"/>
                          </a:solidFill>
                          <a:effectLst/>
                          <a:latin typeface="+mn-lt"/>
                          <a:ea typeface="+mn-ea"/>
                          <a:cs typeface="+mn-cs"/>
                        </a:rPr>
                        <a:t>82,51431</a:t>
                      </a:r>
                      <a:endParaRPr lang="tr-TR" sz="1800" b="0" dirty="0">
                        <a:solidFill>
                          <a:srgbClr val="000000"/>
                        </a:solidFill>
                        <a:effectLst/>
                        <a:latin typeface="+mn-lt"/>
                      </a:endParaRPr>
                    </a:p>
                  </a:txBody>
                  <a:tcPr marL="0" marR="0" marT="0" marB="0" anchor="ctr"/>
                </a:tc>
                <a:tc>
                  <a:txBody>
                    <a:bodyPr/>
                    <a:lstStyle/>
                    <a:p>
                      <a:pPr algn="ctr"/>
                      <a:r>
                        <a:rPr lang="tr-TR" sz="1800" b="0" i="0" kern="1200" dirty="0">
                          <a:solidFill>
                            <a:schemeClr val="dk1"/>
                          </a:solidFill>
                          <a:effectLst/>
                          <a:latin typeface="+mn-lt"/>
                          <a:ea typeface="+mn-ea"/>
                          <a:cs typeface="+mn-cs"/>
                        </a:rPr>
                        <a:t>95,00314</a:t>
                      </a:r>
                      <a:endParaRPr lang="tr-TR" sz="1800" b="0" dirty="0">
                        <a:latin typeface="+mn-lt"/>
                      </a:endParaRPr>
                    </a:p>
                  </a:txBody>
                  <a:tcPr anchor="ctr"/>
                </a:tc>
                <a:extLst>
                  <a:ext uri="{0D108BD9-81ED-4DB2-BD59-A6C34878D82A}">
                    <a16:rowId xmlns:a16="http://schemas.microsoft.com/office/drawing/2014/main" val="2785244198"/>
                  </a:ext>
                </a:extLst>
              </a:tr>
              <a:tr h="422897">
                <a:tc>
                  <a:txBody>
                    <a:bodyPr/>
                    <a:lstStyle/>
                    <a:p>
                      <a:pPr algn="ctr"/>
                      <a:r>
                        <a:rPr lang="tr-TR" sz="1800" b="0" i="0" kern="1200" dirty="0">
                          <a:solidFill>
                            <a:schemeClr val="dk1"/>
                          </a:solidFill>
                          <a:effectLst/>
                          <a:latin typeface="+mn-lt"/>
                          <a:ea typeface="+mn-ea"/>
                          <a:cs typeface="+mn-cs"/>
                        </a:rPr>
                        <a:t>2022/1</a:t>
                      </a:r>
                      <a:endParaRPr lang="tr-TR" b="0" dirty="0">
                        <a:solidFill>
                          <a:srgbClr val="000000"/>
                        </a:solidFill>
                        <a:effectLst/>
                        <a:latin typeface="+mn-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20/07/2022</a:t>
                      </a:r>
                      <a:endParaRPr lang="tr-TR" sz="1800" b="0" dirty="0">
                        <a:latin typeface="+mn-lt"/>
                      </a:endParaRPr>
                    </a:p>
                  </a:txBody>
                  <a:tcPr marL="0" marR="0" marT="0" marB="0" anchor="ctr"/>
                </a:tc>
                <a:tc>
                  <a:txBody>
                    <a:bodyPr/>
                    <a:lstStyle/>
                    <a:p>
                      <a:pPr algn="ctr"/>
                      <a:r>
                        <a:rPr lang="tr-TR" sz="1800" b="0" dirty="0">
                          <a:latin typeface="+mn-lt"/>
                        </a:rPr>
                        <a:t>185</a:t>
                      </a:r>
                    </a:p>
                  </a:txBody>
                  <a:tcPr anchor="ctr"/>
                </a:tc>
                <a:tc>
                  <a:txBody>
                    <a:bodyPr/>
                    <a:lstStyle/>
                    <a:p>
                      <a:pPr algn="ctr"/>
                      <a:r>
                        <a:rPr lang="tr-TR" sz="1800" b="0" i="0" kern="1200" dirty="0">
                          <a:solidFill>
                            <a:schemeClr val="dk1"/>
                          </a:solidFill>
                          <a:effectLst/>
                          <a:latin typeface="+mn-lt"/>
                          <a:ea typeface="+mn-ea"/>
                          <a:cs typeface="+mn-cs"/>
                        </a:rPr>
                        <a:t>81,70183</a:t>
                      </a:r>
                      <a:endParaRPr lang="tr-TR" sz="1800" b="0" dirty="0">
                        <a:latin typeface="+mn-lt"/>
                      </a:endParaRPr>
                    </a:p>
                  </a:txBody>
                  <a:tcPr anchor="ctr"/>
                </a:tc>
                <a:tc>
                  <a:txBody>
                    <a:bodyPr/>
                    <a:lstStyle/>
                    <a:p>
                      <a:pPr algn="ctr"/>
                      <a:r>
                        <a:rPr lang="tr-TR" sz="1800" b="0" i="0" kern="1200" dirty="0">
                          <a:solidFill>
                            <a:schemeClr val="dk1"/>
                          </a:solidFill>
                          <a:effectLst/>
                          <a:latin typeface="+mn-lt"/>
                          <a:ea typeface="+mn-ea"/>
                          <a:cs typeface="+mn-cs"/>
                        </a:rPr>
                        <a:t>90,26283</a:t>
                      </a:r>
                      <a:endParaRPr lang="tr-TR" sz="1800" b="0" dirty="0">
                        <a:latin typeface="+mn-lt"/>
                      </a:endParaRPr>
                    </a:p>
                  </a:txBody>
                  <a:tcPr anchor="ctr"/>
                </a:tc>
                <a:extLst>
                  <a:ext uri="{0D108BD9-81ED-4DB2-BD59-A6C34878D82A}">
                    <a16:rowId xmlns:a16="http://schemas.microsoft.com/office/drawing/2014/main" val="3050353995"/>
                  </a:ext>
                </a:extLst>
              </a:tr>
              <a:tr h="4228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2022/3 </a:t>
                      </a:r>
                      <a:endParaRPr lang="tr-TR" b="0" dirty="0">
                        <a:solidFill>
                          <a:srgbClr val="000000"/>
                        </a:solidFill>
                        <a:effectLst/>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24/02/2022</a:t>
                      </a:r>
                      <a:endParaRPr lang="tr-TR" sz="1800" b="0" dirty="0">
                        <a:latin typeface="+mn-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dirty="0">
                          <a:solidFill>
                            <a:srgbClr val="000000"/>
                          </a:solidFill>
                          <a:effectLst/>
                          <a:latin typeface="+mn-lt"/>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85,63842</a:t>
                      </a:r>
                      <a:endParaRPr lang="tr-TR" sz="1800" b="0" dirty="0">
                        <a:solidFill>
                          <a:srgbClr val="000000"/>
                        </a:solidFill>
                        <a:effectLst/>
                        <a:latin typeface="+mn-lt"/>
                      </a:endParaRPr>
                    </a:p>
                  </a:txBody>
                  <a:tcPr anchor="ctr"/>
                </a:tc>
                <a:tc>
                  <a:txBody>
                    <a:bodyPr/>
                    <a:lstStyle/>
                    <a:p>
                      <a:pPr algn="ctr"/>
                      <a:r>
                        <a:rPr lang="tr-TR" sz="1800" b="0" i="0" kern="1200" dirty="0">
                          <a:solidFill>
                            <a:schemeClr val="dk1"/>
                          </a:solidFill>
                          <a:effectLst/>
                          <a:latin typeface="+mn-lt"/>
                          <a:ea typeface="+mn-ea"/>
                          <a:cs typeface="+mn-cs"/>
                        </a:rPr>
                        <a:t>87,54233</a:t>
                      </a:r>
                      <a:endParaRPr lang="tr-TR" sz="1800" b="0" dirty="0">
                        <a:latin typeface="+mn-lt"/>
                      </a:endParaRPr>
                    </a:p>
                  </a:txBody>
                  <a:tcPr anchor="ctr"/>
                </a:tc>
                <a:extLst>
                  <a:ext uri="{0D108BD9-81ED-4DB2-BD59-A6C34878D82A}">
                    <a16:rowId xmlns:a16="http://schemas.microsoft.com/office/drawing/2014/main" val="3802479355"/>
                  </a:ext>
                </a:extLst>
              </a:tr>
              <a:tr h="4228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2021/2</a:t>
                      </a:r>
                      <a:endParaRPr lang="tr-TR" sz="1800" b="0" dirty="0">
                        <a:latin typeface="+mn-lt"/>
                      </a:endParaRPr>
                    </a:p>
                  </a:txBody>
                  <a:tcPr anchor="ctr"/>
                </a:tc>
                <a:tc>
                  <a:txBody>
                    <a:bodyPr/>
                    <a:lstStyle/>
                    <a:p>
                      <a:pPr marL="0" algn="ctr" defTabSz="914400" rtl="0" eaLnBrk="1" latinLnBrk="0" hangingPunct="1"/>
                      <a:r>
                        <a:rPr lang="tr-TR" sz="1800" b="0" i="0" kern="1200" dirty="0">
                          <a:solidFill>
                            <a:schemeClr val="dk1"/>
                          </a:solidFill>
                          <a:effectLst/>
                          <a:latin typeface="+mn-lt"/>
                          <a:ea typeface="+mn-ea"/>
                          <a:cs typeface="+mn-cs"/>
                        </a:rPr>
                        <a:t>06/01/2022</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dirty="0">
                          <a:solidFill>
                            <a:srgbClr val="000000"/>
                          </a:solidFill>
                          <a:effectLst/>
                          <a:latin typeface="+mn-lt"/>
                        </a:rPr>
                        <a:t>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86,04793</a:t>
                      </a:r>
                      <a:endParaRPr lang="tr-TR" sz="1800" b="0" dirty="0">
                        <a:solidFill>
                          <a:srgbClr val="000000"/>
                        </a:solidFill>
                        <a:effectLst/>
                        <a:latin typeface="+mn-lt"/>
                      </a:endParaRPr>
                    </a:p>
                  </a:txBody>
                  <a:tcPr anchor="ctr"/>
                </a:tc>
                <a:tc>
                  <a:txBody>
                    <a:bodyPr/>
                    <a:lstStyle/>
                    <a:p>
                      <a:pPr algn="ctr"/>
                      <a:r>
                        <a:rPr lang="tr-TR" sz="1800" b="1" i="0" kern="1200" dirty="0">
                          <a:solidFill>
                            <a:srgbClr val="FF0000"/>
                          </a:solidFill>
                          <a:effectLst/>
                          <a:latin typeface="+mn-lt"/>
                          <a:ea typeface="+mn-ea"/>
                          <a:cs typeface="+mn-cs"/>
                        </a:rPr>
                        <a:t>96,53419</a:t>
                      </a:r>
                      <a:endParaRPr lang="tr-TR" sz="1800" b="1" dirty="0">
                        <a:solidFill>
                          <a:srgbClr val="FF0000"/>
                        </a:solidFill>
                        <a:latin typeface="+mn-lt"/>
                      </a:endParaRPr>
                    </a:p>
                  </a:txBody>
                  <a:tcPr anchor="ctr"/>
                </a:tc>
                <a:extLst>
                  <a:ext uri="{0D108BD9-81ED-4DB2-BD59-A6C34878D82A}">
                    <a16:rowId xmlns:a16="http://schemas.microsoft.com/office/drawing/2014/main" val="4060121435"/>
                  </a:ext>
                </a:extLst>
              </a:tr>
              <a:tr h="422897">
                <a:tc>
                  <a:txBody>
                    <a:bodyPr/>
                    <a:lstStyle/>
                    <a:p>
                      <a:pPr algn="ctr"/>
                      <a:r>
                        <a:rPr lang="tr-TR" sz="1800" b="0" i="0" kern="1200" dirty="0">
                          <a:solidFill>
                            <a:schemeClr val="dk1"/>
                          </a:solidFill>
                          <a:effectLst/>
                          <a:latin typeface="+mn-lt"/>
                          <a:ea typeface="+mn-ea"/>
                          <a:cs typeface="+mn-cs"/>
                        </a:rPr>
                        <a:t>2020/2</a:t>
                      </a:r>
                      <a:endParaRPr lang="tr-TR" sz="1800" b="0" dirty="0">
                        <a:latin typeface="+mn-lt"/>
                      </a:endParaRPr>
                    </a:p>
                  </a:txBody>
                  <a:tcPr anchor="ctr"/>
                </a:tc>
                <a:tc>
                  <a:txBody>
                    <a:bodyPr/>
                    <a:lstStyle/>
                    <a:p>
                      <a:pPr marL="0" algn="ctr" defTabSz="914400" rtl="0" eaLnBrk="1" latinLnBrk="0" hangingPunct="1"/>
                      <a:r>
                        <a:rPr lang="tr-TR" sz="1800" b="0" i="0" kern="1200" dirty="0">
                          <a:solidFill>
                            <a:schemeClr val="dk1"/>
                          </a:solidFill>
                          <a:effectLst/>
                          <a:latin typeface="+mn-lt"/>
                          <a:ea typeface="+mn-ea"/>
                          <a:cs typeface="+mn-cs"/>
                        </a:rPr>
                        <a:t>14/01/2021</a:t>
                      </a:r>
                    </a:p>
                  </a:txBody>
                  <a:tcPr marL="0" marR="0" marT="0" marB="0" anchor="ctr"/>
                </a:tc>
                <a:tc>
                  <a:txBody>
                    <a:bodyPr/>
                    <a:lstStyle/>
                    <a:p>
                      <a:pPr algn="ctr"/>
                      <a:r>
                        <a:rPr lang="tr-TR" b="0" dirty="0">
                          <a:solidFill>
                            <a:srgbClr val="000000"/>
                          </a:solidFill>
                          <a:effectLst/>
                          <a:latin typeface="+mn-lt"/>
                        </a:rPr>
                        <a:t>8</a:t>
                      </a:r>
                    </a:p>
                  </a:txBody>
                  <a:tcPr marL="0" marR="0" marT="0" marB="0" anchor="ctr"/>
                </a:tc>
                <a:tc>
                  <a:txBody>
                    <a:bodyPr/>
                    <a:lstStyle/>
                    <a:p>
                      <a:pPr algn="ctr"/>
                      <a:r>
                        <a:rPr lang="tr-TR" sz="1800" b="0" i="0" kern="1200" dirty="0">
                          <a:solidFill>
                            <a:schemeClr val="dk1"/>
                          </a:solidFill>
                          <a:effectLst/>
                          <a:latin typeface="+mn-lt"/>
                          <a:ea typeface="+mn-ea"/>
                          <a:cs typeface="+mn-cs"/>
                        </a:rPr>
                        <a:t>90,50289</a:t>
                      </a:r>
                      <a:endParaRPr lang="tr-TR" b="0" dirty="0">
                        <a:solidFill>
                          <a:srgbClr val="000000"/>
                        </a:solidFill>
                        <a:effectLst/>
                        <a:latin typeface="+mn-lt"/>
                      </a:endParaRPr>
                    </a:p>
                  </a:txBody>
                  <a:tcPr marL="0" marR="0" marT="0" marB="0" anchor="ctr"/>
                </a:tc>
                <a:tc>
                  <a:txBody>
                    <a:bodyPr/>
                    <a:lstStyle/>
                    <a:p>
                      <a:pPr algn="ctr"/>
                      <a:r>
                        <a:rPr lang="tr-TR" sz="1800" b="0" i="0" kern="1200" dirty="0">
                          <a:solidFill>
                            <a:schemeClr val="dk1"/>
                          </a:solidFill>
                          <a:effectLst/>
                          <a:latin typeface="+mn-lt"/>
                          <a:ea typeface="+mn-ea"/>
                          <a:cs typeface="+mn-cs"/>
                        </a:rPr>
                        <a:t>92,51321</a:t>
                      </a:r>
                      <a:endParaRPr lang="tr-TR" sz="1800" b="0" dirty="0">
                        <a:latin typeface="+mn-lt"/>
                      </a:endParaRPr>
                    </a:p>
                  </a:txBody>
                  <a:tcPr anchor="ctr"/>
                </a:tc>
                <a:extLst>
                  <a:ext uri="{0D108BD9-81ED-4DB2-BD59-A6C34878D82A}">
                    <a16:rowId xmlns:a16="http://schemas.microsoft.com/office/drawing/2014/main" val="2342256553"/>
                  </a:ext>
                </a:extLst>
              </a:tr>
              <a:tr h="422897">
                <a:tc>
                  <a:txBody>
                    <a:bodyPr/>
                    <a:lstStyle/>
                    <a:p>
                      <a:pPr algn="ctr"/>
                      <a:r>
                        <a:rPr lang="tr-TR" sz="1800" b="0" i="0" kern="1200" dirty="0">
                          <a:solidFill>
                            <a:schemeClr val="dk1"/>
                          </a:solidFill>
                          <a:effectLst/>
                          <a:latin typeface="+mn-lt"/>
                          <a:ea typeface="+mn-ea"/>
                          <a:cs typeface="+mn-cs"/>
                        </a:rPr>
                        <a:t>2020/1 </a:t>
                      </a:r>
                      <a:endParaRPr lang="tr-TR" b="0" dirty="0">
                        <a:solidFill>
                          <a:srgbClr val="000000"/>
                        </a:solidFill>
                        <a:effectLst/>
                        <a:latin typeface="+mn-lt"/>
                      </a:endParaRPr>
                    </a:p>
                  </a:txBody>
                  <a:tcPr anchor="ctr"/>
                </a:tc>
                <a:tc>
                  <a:txBody>
                    <a:bodyPr/>
                    <a:lstStyle/>
                    <a:p>
                      <a:pPr algn="ctr"/>
                      <a:r>
                        <a:rPr lang="tr-TR" sz="1800" b="0" i="0" kern="1200" dirty="0">
                          <a:solidFill>
                            <a:schemeClr val="dk1"/>
                          </a:solidFill>
                          <a:effectLst/>
                          <a:latin typeface="+mn-lt"/>
                          <a:ea typeface="+mn-ea"/>
                          <a:cs typeface="+mn-cs"/>
                        </a:rPr>
                        <a:t>13/08/2020</a:t>
                      </a:r>
                      <a:endParaRPr lang="tr-TR" sz="1800" b="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dirty="0">
                          <a:solidFill>
                            <a:srgbClr val="000000"/>
                          </a:solidFill>
                          <a:effectLst/>
                          <a:latin typeface="+mn-lt"/>
                        </a:rPr>
                        <a:t>50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85,26198</a:t>
                      </a:r>
                      <a:endParaRPr lang="tr-TR" sz="1800" b="0" dirty="0">
                        <a:solidFill>
                          <a:srgbClr val="000000"/>
                        </a:solidFill>
                        <a:effectLst/>
                        <a:latin typeface="+mn-lt"/>
                      </a:endParaRPr>
                    </a:p>
                  </a:txBody>
                  <a:tcPr anchor="ctr"/>
                </a:tc>
                <a:tc>
                  <a:txBody>
                    <a:bodyPr/>
                    <a:lstStyle/>
                    <a:p>
                      <a:pPr algn="ctr"/>
                      <a:r>
                        <a:rPr lang="tr-TR" sz="1800" b="0" i="0" kern="1200" dirty="0">
                          <a:solidFill>
                            <a:schemeClr val="dk1"/>
                          </a:solidFill>
                          <a:effectLst/>
                          <a:latin typeface="+mn-lt"/>
                          <a:ea typeface="+mn-ea"/>
                          <a:cs typeface="+mn-cs"/>
                        </a:rPr>
                        <a:t>91,63807</a:t>
                      </a:r>
                      <a:endParaRPr lang="tr-TR" sz="1800" b="0" dirty="0">
                        <a:latin typeface="+mn-lt"/>
                      </a:endParaRPr>
                    </a:p>
                  </a:txBody>
                  <a:tcPr anchor="ctr"/>
                </a:tc>
                <a:extLst>
                  <a:ext uri="{0D108BD9-81ED-4DB2-BD59-A6C34878D82A}">
                    <a16:rowId xmlns:a16="http://schemas.microsoft.com/office/drawing/2014/main" val="2949316782"/>
                  </a:ext>
                </a:extLst>
              </a:tr>
              <a:tr h="422897">
                <a:tc>
                  <a:txBody>
                    <a:bodyPr/>
                    <a:lstStyle/>
                    <a:p>
                      <a:pPr algn="ctr"/>
                      <a:r>
                        <a:rPr lang="tr-TR" sz="1800" b="0" i="0" kern="1200" dirty="0">
                          <a:solidFill>
                            <a:schemeClr val="dk1"/>
                          </a:solidFill>
                          <a:effectLst/>
                          <a:latin typeface="+mn-lt"/>
                          <a:ea typeface="+mn-ea"/>
                          <a:cs typeface="+mn-cs"/>
                        </a:rPr>
                        <a:t>2019/2</a:t>
                      </a:r>
                      <a:endParaRPr lang="tr-TR" b="0" dirty="0">
                        <a:solidFill>
                          <a:srgbClr val="000000"/>
                        </a:solidFill>
                        <a:effectLst/>
                        <a:latin typeface="+mn-lt"/>
                      </a:endParaRPr>
                    </a:p>
                  </a:txBody>
                  <a:tcPr anchor="ctr"/>
                </a:tc>
                <a:tc>
                  <a:txBody>
                    <a:bodyPr/>
                    <a:lstStyle/>
                    <a:p>
                      <a:pPr algn="ctr"/>
                      <a:r>
                        <a:rPr lang="tr-TR" sz="1800" b="0" i="0" kern="1200" dirty="0">
                          <a:solidFill>
                            <a:schemeClr val="dk1"/>
                          </a:solidFill>
                          <a:effectLst/>
                          <a:latin typeface="+mn-lt"/>
                          <a:ea typeface="+mn-ea"/>
                          <a:cs typeface="+mn-cs"/>
                        </a:rPr>
                        <a:t>20/12/2019</a:t>
                      </a:r>
                      <a:endParaRPr lang="tr-TR" b="0" dirty="0">
                        <a:solidFill>
                          <a:srgbClr val="000000"/>
                        </a:solidFill>
                        <a:effectLst/>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dirty="0">
                          <a:solidFill>
                            <a:srgbClr val="000000"/>
                          </a:solidFill>
                          <a:effectLst/>
                          <a:latin typeface="+mn-lt"/>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88,54304</a:t>
                      </a:r>
                      <a:endParaRPr lang="tr-TR" sz="1800" b="0" dirty="0">
                        <a:solidFill>
                          <a:srgbClr val="000000"/>
                        </a:solidFill>
                        <a:effectLst/>
                        <a:latin typeface="+mn-lt"/>
                      </a:endParaRPr>
                    </a:p>
                  </a:txBody>
                  <a:tcPr anchor="ctr"/>
                </a:tc>
                <a:tc>
                  <a:txBody>
                    <a:bodyPr/>
                    <a:lstStyle/>
                    <a:p>
                      <a:pPr algn="ctr"/>
                      <a:r>
                        <a:rPr lang="tr-TR" sz="1800" b="0" i="0" kern="1200" dirty="0">
                          <a:solidFill>
                            <a:schemeClr val="dk1"/>
                          </a:solidFill>
                          <a:effectLst/>
                          <a:latin typeface="+mn-lt"/>
                          <a:ea typeface="+mn-ea"/>
                          <a:cs typeface="+mn-cs"/>
                        </a:rPr>
                        <a:t>90,34807</a:t>
                      </a:r>
                      <a:endParaRPr lang="tr-TR" sz="1800" b="0" dirty="0">
                        <a:latin typeface="+mn-lt"/>
                      </a:endParaRPr>
                    </a:p>
                  </a:txBody>
                  <a:tcPr anchor="ctr"/>
                </a:tc>
                <a:extLst>
                  <a:ext uri="{0D108BD9-81ED-4DB2-BD59-A6C34878D82A}">
                    <a16:rowId xmlns:a16="http://schemas.microsoft.com/office/drawing/2014/main" val="2849883876"/>
                  </a:ext>
                </a:extLst>
              </a:tr>
              <a:tr h="422897">
                <a:tc>
                  <a:txBody>
                    <a:bodyPr/>
                    <a:lstStyle/>
                    <a:p>
                      <a:pPr algn="ctr"/>
                      <a:r>
                        <a:rPr lang="tr-TR" sz="1800" b="0" i="0" kern="1200" dirty="0">
                          <a:solidFill>
                            <a:schemeClr val="dk1"/>
                          </a:solidFill>
                          <a:effectLst/>
                          <a:latin typeface="+mn-lt"/>
                          <a:ea typeface="+mn-ea"/>
                          <a:cs typeface="+mn-cs"/>
                        </a:rPr>
                        <a:t>2018/2</a:t>
                      </a:r>
                      <a:endParaRPr lang="tr-TR" sz="1800" b="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28/12/2018</a:t>
                      </a:r>
                      <a:endParaRPr lang="tr-TR" sz="1800" b="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dirty="0">
                          <a:solidFill>
                            <a:srgbClr val="000000"/>
                          </a:solidFill>
                          <a:effectLst/>
                          <a:latin typeface="+mn-lt"/>
                        </a:rPr>
                        <a:t>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88,50340</a:t>
                      </a:r>
                      <a:endParaRPr lang="tr-TR" sz="1800" b="0" dirty="0">
                        <a:solidFill>
                          <a:srgbClr val="000000"/>
                        </a:solidFill>
                        <a:effectLst/>
                        <a:latin typeface="+mn-lt"/>
                      </a:endParaRPr>
                    </a:p>
                  </a:txBody>
                  <a:tcPr anchor="ctr"/>
                </a:tc>
                <a:tc>
                  <a:txBody>
                    <a:bodyPr/>
                    <a:lstStyle/>
                    <a:p>
                      <a:pPr algn="ctr"/>
                      <a:r>
                        <a:rPr lang="tr-TR" sz="1800" b="0" i="0" kern="1200" dirty="0">
                          <a:solidFill>
                            <a:schemeClr val="dk1"/>
                          </a:solidFill>
                          <a:effectLst/>
                          <a:latin typeface="+mn-lt"/>
                          <a:ea typeface="+mn-ea"/>
                          <a:cs typeface="+mn-cs"/>
                        </a:rPr>
                        <a:t>94,87608</a:t>
                      </a:r>
                      <a:endParaRPr lang="tr-TR" sz="1800" b="0" dirty="0">
                        <a:latin typeface="+mn-lt"/>
                      </a:endParaRPr>
                    </a:p>
                  </a:txBody>
                  <a:tcPr anchor="ctr"/>
                </a:tc>
                <a:extLst>
                  <a:ext uri="{0D108BD9-81ED-4DB2-BD59-A6C34878D82A}">
                    <a16:rowId xmlns:a16="http://schemas.microsoft.com/office/drawing/2014/main" val="3059425416"/>
                  </a:ext>
                </a:extLst>
              </a:tr>
            </a:tbl>
          </a:graphicData>
        </a:graphic>
      </p:graphicFrame>
    </p:spTree>
    <p:extLst>
      <p:ext uri="{BB962C8B-B14F-4D97-AF65-F5344CB8AC3E}">
        <p14:creationId xmlns:p14="http://schemas.microsoft.com/office/powerpoint/2010/main" val="3629178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D685CAC3-69A8-4DCA-B621-209A568D551A}"/>
              </a:ext>
            </a:extLst>
          </p:cNvPr>
          <p:cNvSpPr/>
          <p:nvPr/>
        </p:nvSpPr>
        <p:spPr>
          <a:xfrm>
            <a:off x="938784" y="261314"/>
            <a:ext cx="10314432" cy="1077218"/>
          </a:xfrm>
          <a:prstGeom prst="rect">
            <a:avLst/>
          </a:prstGeom>
          <a:noFill/>
        </p:spPr>
        <p:txBody>
          <a:bodyPr wrap="square" lIns="91440" tIns="45720" rIns="91440" bIns="45720">
            <a:spAutoFit/>
          </a:bodyPr>
          <a:lstStyle/>
          <a:p>
            <a:pPr algn="ctr"/>
            <a:r>
              <a:rPr lang="tr-TR"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YILLARA GÖRE MİN. VE MAX. ATAMA PUANLARI </a:t>
            </a:r>
            <a:r>
              <a:rPr lang="tr-TR" sz="32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TAPU VE KADASTRO</a:t>
            </a:r>
            <a:endParaRPr lang="tr-TR" sz="3200" b="1" dirty="0">
              <a:ln w="9525">
                <a:solidFill>
                  <a:schemeClr val="bg1"/>
                </a:solidFill>
                <a:prstDash val="solid"/>
              </a:ln>
              <a:effectLst>
                <a:outerShdw blurRad="12700" dist="38100" dir="2700000" algn="tl" rotWithShape="0">
                  <a:schemeClr val="bg1">
                    <a:lumMod val="50000"/>
                  </a:schemeClr>
                </a:outerShdw>
              </a:effectLst>
            </a:endParaRPr>
          </a:p>
        </p:txBody>
      </p:sp>
      <p:graphicFrame>
        <p:nvGraphicFramePr>
          <p:cNvPr id="2" name="Tablo 2">
            <a:extLst>
              <a:ext uri="{FF2B5EF4-FFF2-40B4-BE49-F238E27FC236}">
                <a16:creationId xmlns:a16="http://schemas.microsoft.com/office/drawing/2014/main" id="{DE75143C-94DC-480C-AD2E-B7FED2055F23}"/>
              </a:ext>
            </a:extLst>
          </p:cNvPr>
          <p:cNvGraphicFramePr>
            <a:graphicFrameLocks noGrp="1"/>
          </p:cNvGraphicFramePr>
          <p:nvPr>
            <p:extLst>
              <p:ext uri="{D42A27DB-BD31-4B8C-83A1-F6EECF244321}">
                <p14:modId xmlns:p14="http://schemas.microsoft.com/office/powerpoint/2010/main" val="600168865"/>
              </p:ext>
            </p:extLst>
          </p:nvPr>
        </p:nvGraphicFramePr>
        <p:xfrm>
          <a:off x="938784" y="1735126"/>
          <a:ext cx="10314431" cy="4113107"/>
        </p:xfrm>
        <a:graphic>
          <a:graphicData uri="http://schemas.openxmlformats.org/drawingml/2006/table">
            <a:tbl>
              <a:tblPr firstRow="1" bandRow="1">
                <a:tableStyleId>{74C1A8A3-306A-4EB7-A6B1-4F7E0EB9C5D6}</a:tableStyleId>
              </a:tblPr>
              <a:tblGrid>
                <a:gridCol w="1669306">
                  <a:extLst>
                    <a:ext uri="{9D8B030D-6E8A-4147-A177-3AD203B41FA5}">
                      <a16:colId xmlns:a16="http://schemas.microsoft.com/office/drawing/2014/main" val="2736198720"/>
                    </a:ext>
                  </a:extLst>
                </a:gridCol>
                <a:gridCol w="2207243">
                  <a:extLst>
                    <a:ext uri="{9D8B030D-6E8A-4147-A177-3AD203B41FA5}">
                      <a16:colId xmlns:a16="http://schemas.microsoft.com/office/drawing/2014/main" val="2823730850"/>
                    </a:ext>
                  </a:extLst>
                </a:gridCol>
                <a:gridCol w="2251591">
                  <a:extLst>
                    <a:ext uri="{9D8B030D-6E8A-4147-A177-3AD203B41FA5}">
                      <a16:colId xmlns:a16="http://schemas.microsoft.com/office/drawing/2014/main" val="1398386903"/>
                    </a:ext>
                  </a:extLst>
                </a:gridCol>
                <a:gridCol w="2251591">
                  <a:extLst>
                    <a:ext uri="{9D8B030D-6E8A-4147-A177-3AD203B41FA5}">
                      <a16:colId xmlns:a16="http://schemas.microsoft.com/office/drawing/2014/main" val="3859006706"/>
                    </a:ext>
                  </a:extLst>
                </a:gridCol>
                <a:gridCol w="1934700">
                  <a:extLst>
                    <a:ext uri="{9D8B030D-6E8A-4147-A177-3AD203B41FA5}">
                      <a16:colId xmlns:a16="http://schemas.microsoft.com/office/drawing/2014/main" val="995627164"/>
                    </a:ext>
                  </a:extLst>
                </a:gridCol>
              </a:tblGrid>
              <a:tr h="729931">
                <a:tc>
                  <a:txBody>
                    <a:bodyPr/>
                    <a:lstStyle/>
                    <a:p>
                      <a:pPr algn="ctr"/>
                      <a:r>
                        <a:rPr lang="tr-TR" sz="1800" dirty="0"/>
                        <a:t>Atama Dönemi</a:t>
                      </a:r>
                      <a:endParaRPr lang="tr-TR" sz="1800" dirty="0">
                        <a:latin typeface="+mn-lt"/>
                      </a:endParaRPr>
                    </a:p>
                  </a:txBody>
                  <a:tcPr anchor="ctr"/>
                </a:tc>
                <a:tc>
                  <a:txBody>
                    <a:bodyPr/>
                    <a:lstStyle/>
                    <a:p>
                      <a:pPr algn="ctr"/>
                      <a:r>
                        <a:rPr lang="tr-TR" sz="1800" dirty="0"/>
                        <a:t>Atama Tarihi</a:t>
                      </a:r>
                      <a:endParaRPr lang="tr-TR" sz="1800" dirty="0">
                        <a:latin typeface="+mn-lt"/>
                      </a:endParaRPr>
                    </a:p>
                  </a:txBody>
                  <a:tcPr anchor="ctr"/>
                </a:tc>
                <a:tc>
                  <a:txBody>
                    <a:bodyPr/>
                    <a:lstStyle/>
                    <a:p>
                      <a:pPr algn="ctr"/>
                      <a:r>
                        <a:rPr lang="tr-TR" sz="1800" dirty="0">
                          <a:latin typeface="+mn-lt"/>
                        </a:rPr>
                        <a:t>Toplam Kadro</a:t>
                      </a:r>
                    </a:p>
                  </a:txBody>
                  <a:tcPr anchor="ctr"/>
                </a:tc>
                <a:tc>
                  <a:txBody>
                    <a:bodyPr/>
                    <a:lstStyle/>
                    <a:p>
                      <a:pPr algn="ctr"/>
                      <a:r>
                        <a:rPr lang="tr-TR" sz="1800" dirty="0"/>
                        <a:t>En Küçük Puan</a:t>
                      </a:r>
                      <a:endParaRPr lang="tr-TR" sz="1800" dirty="0">
                        <a:latin typeface="+mn-lt"/>
                      </a:endParaRPr>
                    </a:p>
                  </a:txBody>
                  <a:tcPr anchor="ctr"/>
                </a:tc>
                <a:tc>
                  <a:txBody>
                    <a:bodyPr/>
                    <a:lstStyle/>
                    <a:p>
                      <a:pPr algn="ctr"/>
                      <a:r>
                        <a:rPr lang="tr-TR" sz="1800" dirty="0"/>
                        <a:t>En Büyük Puan</a:t>
                      </a:r>
                      <a:endParaRPr lang="tr-TR" sz="1800" dirty="0">
                        <a:latin typeface="+mn-lt"/>
                      </a:endParaRPr>
                    </a:p>
                  </a:txBody>
                  <a:tcPr anchor="ctr"/>
                </a:tc>
                <a:extLst>
                  <a:ext uri="{0D108BD9-81ED-4DB2-BD59-A6C34878D82A}">
                    <a16:rowId xmlns:a16="http://schemas.microsoft.com/office/drawing/2014/main" val="2553224527"/>
                  </a:ext>
                </a:extLst>
              </a:tr>
              <a:tr h="422897">
                <a:tc>
                  <a:txBody>
                    <a:bodyPr/>
                    <a:lstStyle/>
                    <a:p>
                      <a:pPr algn="ctr"/>
                      <a:r>
                        <a:rPr lang="tr-TR" sz="1800" b="0" kern="1200" dirty="0">
                          <a:solidFill>
                            <a:schemeClr val="dk1"/>
                          </a:solidFill>
                          <a:effectLst/>
                        </a:rPr>
                        <a:t>2022/2</a:t>
                      </a:r>
                      <a:endParaRPr lang="tr-TR" sz="1800" b="0" dirty="0">
                        <a:latin typeface="+mn-lt"/>
                      </a:endParaRPr>
                    </a:p>
                  </a:txBody>
                  <a:tcPr anchor="ctr"/>
                </a:tc>
                <a:tc>
                  <a:txBody>
                    <a:bodyPr/>
                    <a:lstStyle/>
                    <a:p>
                      <a:pPr marL="0" algn="ctr" defTabSz="914400" rtl="0" eaLnBrk="1" latinLnBrk="0" hangingPunct="1"/>
                      <a:r>
                        <a:rPr lang="tr-TR" sz="1800" b="0" kern="1200" dirty="0">
                          <a:solidFill>
                            <a:schemeClr val="dk1"/>
                          </a:solidFill>
                          <a:effectLst/>
                        </a:rPr>
                        <a:t>03/01/2023</a:t>
                      </a:r>
                      <a:endParaRPr lang="tr-TR" sz="1800" b="0" i="0" kern="1200" dirty="0">
                        <a:solidFill>
                          <a:schemeClr val="dk1"/>
                        </a:solidFill>
                        <a:effectLst/>
                        <a:latin typeface="+mn-lt"/>
                        <a:ea typeface="+mn-ea"/>
                        <a:cs typeface="+mn-cs"/>
                      </a:endParaRPr>
                    </a:p>
                  </a:txBody>
                  <a:tcPr marL="0" marR="0" marT="0" marB="0" anchor="ctr"/>
                </a:tc>
                <a:tc>
                  <a:txBody>
                    <a:bodyPr/>
                    <a:lstStyle/>
                    <a:p>
                      <a:pPr algn="ctr"/>
                      <a:r>
                        <a:rPr lang="tr-TR" dirty="0">
                          <a:effectLst/>
                        </a:rPr>
                        <a:t>33</a:t>
                      </a:r>
                    </a:p>
                  </a:txBody>
                  <a:tcPr marL="19050" marR="19050" marT="19050" marB="19050" anchor="ctr"/>
                </a:tc>
                <a:tc>
                  <a:txBody>
                    <a:bodyPr/>
                    <a:lstStyle/>
                    <a:p>
                      <a:pPr algn="ctr"/>
                      <a:r>
                        <a:rPr lang="tr-TR" dirty="0">
                          <a:effectLst/>
                        </a:rPr>
                        <a:t>83,86768</a:t>
                      </a:r>
                    </a:p>
                  </a:txBody>
                  <a:tcPr marL="19050" marR="19050" marT="19050" marB="19050" anchor="ctr"/>
                </a:tc>
                <a:tc>
                  <a:txBody>
                    <a:bodyPr/>
                    <a:lstStyle/>
                    <a:p>
                      <a:pPr algn="ctr"/>
                      <a:r>
                        <a:rPr lang="tr-TR" sz="1800" b="1" kern="1200" dirty="0">
                          <a:solidFill>
                            <a:srgbClr val="FF0000"/>
                          </a:solidFill>
                          <a:effectLst/>
                        </a:rPr>
                        <a:t>95,00314</a:t>
                      </a:r>
                      <a:endParaRPr lang="tr-TR" sz="1800" b="1" dirty="0">
                        <a:solidFill>
                          <a:srgbClr val="FF0000"/>
                        </a:solidFill>
                        <a:latin typeface="+mn-lt"/>
                      </a:endParaRPr>
                    </a:p>
                  </a:txBody>
                  <a:tcPr anchor="ctr"/>
                </a:tc>
                <a:extLst>
                  <a:ext uri="{0D108BD9-81ED-4DB2-BD59-A6C34878D82A}">
                    <a16:rowId xmlns:a16="http://schemas.microsoft.com/office/drawing/2014/main" val="2785244198"/>
                  </a:ext>
                </a:extLst>
              </a:tr>
              <a:tr h="422897">
                <a:tc>
                  <a:txBody>
                    <a:bodyPr/>
                    <a:lstStyle/>
                    <a:p>
                      <a:pPr algn="ctr"/>
                      <a:r>
                        <a:rPr lang="tr-TR" sz="1800" b="0" kern="1200" dirty="0">
                          <a:solidFill>
                            <a:schemeClr val="dk1"/>
                          </a:solidFill>
                          <a:effectLst/>
                        </a:rPr>
                        <a:t>2022/1</a:t>
                      </a:r>
                      <a:endParaRPr lang="tr-TR" b="0" dirty="0">
                        <a:solidFill>
                          <a:srgbClr val="000000"/>
                        </a:solidFill>
                        <a:effectLst/>
                        <a:latin typeface="+mn-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kern="1200" dirty="0">
                          <a:solidFill>
                            <a:schemeClr val="dk1"/>
                          </a:solidFill>
                          <a:effectLst/>
                        </a:rPr>
                        <a:t>20/07/2022</a:t>
                      </a:r>
                      <a:endParaRPr lang="tr-TR" sz="1800" b="0" dirty="0">
                        <a:latin typeface="+mn-lt"/>
                      </a:endParaRPr>
                    </a:p>
                  </a:txBody>
                  <a:tcPr marL="0" marR="0" marT="0" marB="0" anchor="ctr"/>
                </a:tc>
                <a:tc>
                  <a:txBody>
                    <a:bodyPr/>
                    <a:lstStyle/>
                    <a:p>
                      <a:pPr algn="ctr"/>
                      <a:r>
                        <a:rPr lang="tr-TR" sz="1800" b="0" dirty="0">
                          <a:latin typeface="+mn-lt"/>
                        </a:rPr>
                        <a:t>189</a:t>
                      </a:r>
                    </a:p>
                  </a:txBody>
                  <a:tcPr anchor="ctr"/>
                </a:tc>
                <a:tc>
                  <a:txBody>
                    <a:bodyPr/>
                    <a:lstStyle/>
                    <a:p>
                      <a:pPr algn="ctr"/>
                      <a:r>
                        <a:rPr lang="tr-TR" sz="1800" b="0" kern="1200" dirty="0">
                          <a:solidFill>
                            <a:schemeClr val="dk1"/>
                          </a:solidFill>
                          <a:effectLst/>
                        </a:rPr>
                        <a:t>81,70183</a:t>
                      </a:r>
                      <a:endParaRPr lang="tr-TR" sz="1800" b="0" dirty="0">
                        <a:latin typeface="+mn-lt"/>
                      </a:endParaRPr>
                    </a:p>
                  </a:txBody>
                  <a:tcPr anchor="ctr"/>
                </a:tc>
                <a:tc>
                  <a:txBody>
                    <a:bodyPr/>
                    <a:lstStyle/>
                    <a:p>
                      <a:pPr algn="ctr"/>
                      <a:r>
                        <a:rPr lang="tr-TR" sz="1800" b="0" i="0" kern="1200" dirty="0">
                          <a:solidFill>
                            <a:schemeClr val="dk1"/>
                          </a:solidFill>
                          <a:effectLst/>
                          <a:latin typeface="+mn-lt"/>
                          <a:ea typeface="+mn-ea"/>
                          <a:cs typeface="+mn-cs"/>
                        </a:rPr>
                        <a:t>93,23751</a:t>
                      </a:r>
                      <a:endParaRPr lang="tr-TR" sz="1800" b="0" dirty="0">
                        <a:latin typeface="+mn-lt"/>
                      </a:endParaRPr>
                    </a:p>
                  </a:txBody>
                  <a:tcPr anchor="ctr"/>
                </a:tc>
                <a:extLst>
                  <a:ext uri="{0D108BD9-81ED-4DB2-BD59-A6C34878D82A}">
                    <a16:rowId xmlns:a16="http://schemas.microsoft.com/office/drawing/2014/main" val="3050353995"/>
                  </a:ext>
                </a:extLst>
              </a:tr>
              <a:tr h="4228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kern="1200" dirty="0">
                          <a:solidFill>
                            <a:schemeClr val="dk1"/>
                          </a:solidFill>
                          <a:effectLst/>
                        </a:rPr>
                        <a:t>2021/1 </a:t>
                      </a:r>
                      <a:endParaRPr lang="tr-TR" b="0" dirty="0">
                        <a:solidFill>
                          <a:srgbClr val="000000"/>
                        </a:solidFill>
                        <a:effectLst/>
                        <a:latin typeface="+mn-lt"/>
                      </a:endParaRPr>
                    </a:p>
                  </a:txBody>
                  <a:tcPr anchor="ctr"/>
                </a:tc>
                <a:tc>
                  <a:txBody>
                    <a:bodyPr/>
                    <a:lstStyle/>
                    <a:p>
                      <a:pPr marL="0" algn="ctr" defTabSz="914400" rtl="0" eaLnBrk="1" latinLnBrk="0" hangingPunct="1"/>
                      <a:r>
                        <a:rPr lang="tr-TR" sz="1800" b="0" kern="1200" dirty="0">
                          <a:solidFill>
                            <a:schemeClr val="dk1"/>
                          </a:solidFill>
                          <a:effectLst/>
                        </a:rPr>
                        <a:t>14/07/2021</a:t>
                      </a:r>
                      <a:endParaRPr lang="tr-TR" sz="1800" b="0" i="0" kern="1200" dirty="0">
                        <a:solidFill>
                          <a:schemeClr val="dk1"/>
                        </a:solidFill>
                        <a:effectLst/>
                        <a:latin typeface="+mn-lt"/>
                        <a:ea typeface="+mn-ea"/>
                        <a:cs typeface="+mn-cs"/>
                      </a:endParaRPr>
                    </a:p>
                  </a:txBody>
                  <a:tcPr marL="0" marR="0" marT="0" marB="0" anchor="ctr"/>
                </a:tc>
                <a:tc>
                  <a:txBody>
                    <a:bodyPr/>
                    <a:lstStyle/>
                    <a:p>
                      <a:pPr algn="ctr"/>
                      <a:r>
                        <a:rPr lang="tr-TR" dirty="0">
                          <a:effectLst/>
                        </a:rPr>
                        <a:t>3</a:t>
                      </a:r>
                    </a:p>
                  </a:txBody>
                  <a:tcPr marL="19050" marR="19050" marT="19050" marB="19050" anchor="ctr"/>
                </a:tc>
                <a:tc>
                  <a:txBody>
                    <a:bodyPr/>
                    <a:lstStyle/>
                    <a:p>
                      <a:pPr algn="ctr"/>
                      <a:r>
                        <a:rPr lang="tr-TR" dirty="0">
                          <a:effectLst/>
                        </a:rPr>
                        <a:t>88,75809</a:t>
                      </a:r>
                    </a:p>
                  </a:txBody>
                  <a:tcPr marL="19050" marR="19050" marT="19050" marB="19050" anchor="ctr"/>
                </a:tc>
                <a:tc>
                  <a:txBody>
                    <a:bodyPr/>
                    <a:lstStyle/>
                    <a:p>
                      <a:pPr algn="ctr"/>
                      <a:r>
                        <a:rPr lang="tr-TR" dirty="0">
                          <a:effectLst/>
                        </a:rPr>
                        <a:t>89,75758</a:t>
                      </a:r>
                    </a:p>
                  </a:txBody>
                  <a:tcPr marL="19050" marR="19050" marT="19050" marB="19050" anchor="ctr"/>
                </a:tc>
                <a:extLst>
                  <a:ext uri="{0D108BD9-81ED-4DB2-BD59-A6C34878D82A}">
                    <a16:rowId xmlns:a16="http://schemas.microsoft.com/office/drawing/2014/main" val="3802479355"/>
                  </a:ext>
                </a:extLst>
              </a:tr>
              <a:tr h="422897">
                <a:tc>
                  <a:txBody>
                    <a:bodyPr/>
                    <a:lstStyle/>
                    <a:p>
                      <a:pPr algn="ctr"/>
                      <a:r>
                        <a:rPr lang="tr-TR" sz="1800" b="0" kern="1200" dirty="0">
                          <a:solidFill>
                            <a:schemeClr val="dk1"/>
                          </a:solidFill>
                          <a:effectLst/>
                        </a:rPr>
                        <a:t>2020/2</a:t>
                      </a:r>
                      <a:endParaRPr lang="tr-TR" sz="1800" b="0" dirty="0">
                        <a:latin typeface="+mn-lt"/>
                      </a:endParaRPr>
                    </a:p>
                  </a:txBody>
                  <a:tcPr anchor="ctr"/>
                </a:tc>
                <a:tc>
                  <a:txBody>
                    <a:bodyPr/>
                    <a:lstStyle/>
                    <a:p>
                      <a:pPr marL="0" algn="ctr" defTabSz="914400" rtl="0" eaLnBrk="1" latinLnBrk="0" hangingPunct="1"/>
                      <a:r>
                        <a:rPr lang="tr-TR" sz="1800" b="0" kern="1200" dirty="0">
                          <a:solidFill>
                            <a:schemeClr val="dk1"/>
                          </a:solidFill>
                          <a:effectLst/>
                        </a:rPr>
                        <a:t>14/01/2021</a:t>
                      </a:r>
                      <a:endParaRPr lang="tr-TR" sz="1800" b="0" i="0" kern="1200" dirty="0">
                        <a:solidFill>
                          <a:schemeClr val="dk1"/>
                        </a:solidFill>
                        <a:effectLst/>
                        <a:latin typeface="+mn-lt"/>
                        <a:ea typeface="+mn-ea"/>
                        <a:cs typeface="+mn-cs"/>
                      </a:endParaRPr>
                    </a:p>
                  </a:txBody>
                  <a:tcPr marL="0" marR="0" marT="0" marB="0" anchor="ctr"/>
                </a:tc>
                <a:tc>
                  <a:txBody>
                    <a:bodyPr/>
                    <a:lstStyle/>
                    <a:p>
                      <a:pPr algn="ctr"/>
                      <a:r>
                        <a:rPr lang="tr-TR" b="0" dirty="0">
                          <a:solidFill>
                            <a:srgbClr val="000000"/>
                          </a:solidFill>
                          <a:effectLst/>
                          <a:latin typeface="+mn-lt"/>
                        </a:rPr>
                        <a:t>10</a:t>
                      </a:r>
                    </a:p>
                  </a:txBody>
                  <a:tcPr marL="0" marR="0" marT="0" marB="0" anchor="ctr"/>
                </a:tc>
                <a:tc>
                  <a:txBody>
                    <a:bodyPr/>
                    <a:lstStyle/>
                    <a:p>
                      <a:pPr algn="ctr"/>
                      <a:r>
                        <a:rPr lang="tr-TR" sz="1800" b="0" i="0" kern="1200" dirty="0">
                          <a:solidFill>
                            <a:schemeClr val="dk1"/>
                          </a:solidFill>
                          <a:effectLst/>
                          <a:latin typeface="+mn-lt"/>
                          <a:ea typeface="+mn-ea"/>
                          <a:cs typeface="+mn-cs"/>
                        </a:rPr>
                        <a:t>87,68666</a:t>
                      </a:r>
                      <a:endParaRPr lang="tr-TR" b="0" dirty="0">
                        <a:solidFill>
                          <a:srgbClr val="000000"/>
                        </a:solidFill>
                        <a:effectLst/>
                        <a:latin typeface="+mn-lt"/>
                      </a:endParaRPr>
                    </a:p>
                  </a:txBody>
                  <a:tcPr marL="0" marR="0" marT="0" marB="0" anchor="ctr"/>
                </a:tc>
                <a:tc>
                  <a:txBody>
                    <a:bodyPr/>
                    <a:lstStyle/>
                    <a:p>
                      <a:pPr algn="ctr"/>
                      <a:r>
                        <a:rPr lang="tr-TR" sz="1800" b="0" i="0" kern="1200" dirty="0">
                          <a:solidFill>
                            <a:schemeClr val="dk1"/>
                          </a:solidFill>
                          <a:effectLst/>
                          <a:latin typeface="+mn-lt"/>
                          <a:ea typeface="+mn-ea"/>
                          <a:cs typeface="+mn-cs"/>
                        </a:rPr>
                        <a:t>91,19238</a:t>
                      </a:r>
                      <a:endParaRPr lang="tr-TR" sz="1800" b="0" dirty="0">
                        <a:latin typeface="+mn-lt"/>
                      </a:endParaRPr>
                    </a:p>
                  </a:txBody>
                  <a:tcPr anchor="ctr"/>
                </a:tc>
                <a:extLst>
                  <a:ext uri="{0D108BD9-81ED-4DB2-BD59-A6C34878D82A}">
                    <a16:rowId xmlns:a16="http://schemas.microsoft.com/office/drawing/2014/main" val="2342256553"/>
                  </a:ext>
                </a:extLst>
              </a:tr>
              <a:tr h="422897">
                <a:tc>
                  <a:txBody>
                    <a:bodyPr/>
                    <a:lstStyle/>
                    <a:p>
                      <a:pPr algn="ctr"/>
                      <a:r>
                        <a:rPr lang="tr-TR" sz="1800" b="0" kern="1200" dirty="0">
                          <a:solidFill>
                            <a:schemeClr val="dk1"/>
                          </a:solidFill>
                          <a:effectLst/>
                        </a:rPr>
                        <a:t>2020/1 </a:t>
                      </a:r>
                      <a:endParaRPr lang="tr-TR" b="0" dirty="0">
                        <a:solidFill>
                          <a:srgbClr val="000000"/>
                        </a:solidFill>
                        <a:effectLst/>
                        <a:latin typeface="+mn-lt"/>
                      </a:endParaRPr>
                    </a:p>
                  </a:txBody>
                  <a:tcPr anchor="ctr"/>
                </a:tc>
                <a:tc>
                  <a:txBody>
                    <a:bodyPr/>
                    <a:lstStyle/>
                    <a:p>
                      <a:pPr algn="ctr"/>
                      <a:r>
                        <a:rPr lang="tr-TR" sz="1800" b="0" kern="1200" dirty="0">
                          <a:solidFill>
                            <a:schemeClr val="dk1"/>
                          </a:solidFill>
                          <a:effectLst/>
                        </a:rPr>
                        <a:t>13/08/2020</a:t>
                      </a:r>
                      <a:endParaRPr lang="tr-TR" sz="1800" b="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dirty="0">
                          <a:solidFill>
                            <a:srgbClr val="000000"/>
                          </a:solidFill>
                          <a:effectLst/>
                          <a:latin typeface="+mn-lt"/>
                        </a:rPr>
                        <a:t>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79,45259</a:t>
                      </a:r>
                      <a:endParaRPr lang="tr-TR" sz="1800" b="0" dirty="0">
                        <a:solidFill>
                          <a:srgbClr val="000000"/>
                        </a:solidFill>
                        <a:effectLst/>
                        <a:latin typeface="+mn-lt"/>
                      </a:endParaRPr>
                    </a:p>
                  </a:txBody>
                  <a:tcPr anchor="ctr"/>
                </a:tc>
                <a:tc>
                  <a:txBody>
                    <a:bodyPr/>
                    <a:lstStyle/>
                    <a:p>
                      <a:pPr algn="ctr"/>
                      <a:r>
                        <a:rPr lang="tr-TR" sz="1800" b="0" i="0" kern="1200" dirty="0">
                          <a:solidFill>
                            <a:schemeClr val="dk1"/>
                          </a:solidFill>
                          <a:effectLst/>
                          <a:latin typeface="+mn-lt"/>
                          <a:ea typeface="+mn-ea"/>
                          <a:cs typeface="+mn-cs"/>
                        </a:rPr>
                        <a:t>87,48725</a:t>
                      </a:r>
                      <a:endParaRPr lang="tr-TR" sz="1800" b="0" dirty="0">
                        <a:latin typeface="+mn-lt"/>
                      </a:endParaRPr>
                    </a:p>
                  </a:txBody>
                  <a:tcPr anchor="ctr"/>
                </a:tc>
                <a:extLst>
                  <a:ext uri="{0D108BD9-81ED-4DB2-BD59-A6C34878D82A}">
                    <a16:rowId xmlns:a16="http://schemas.microsoft.com/office/drawing/2014/main" val="2949316782"/>
                  </a:ext>
                </a:extLst>
              </a:tr>
              <a:tr h="422897">
                <a:tc>
                  <a:txBody>
                    <a:bodyPr/>
                    <a:lstStyle/>
                    <a:p>
                      <a:pPr algn="ctr"/>
                      <a:r>
                        <a:rPr lang="tr-TR" sz="1800" b="0" i="0" kern="1200" dirty="0">
                          <a:solidFill>
                            <a:schemeClr val="dk1"/>
                          </a:solidFill>
                          <a:effectLst/>
                          <a:latin typeface="+mn-lt"/>
                          <a:ea typeface="+mn-ea"/>
                          <a:cs typeface="+mn-cs"/>
                        </a:rPr>
                        <a:t>2020/3</a:t>
                      </a:r>
                      <a:endParaRPr lang="tr-TR" b="0" dirty="0">
                        <a:solidFill>
                          <a:srgbClr val="000000"/>
                        </a:solidFill>
                        <a:effectLst/>
                        <a:latin typeface="+mn-lt"/>
                      </a:endParaRPr>
                    </a:p>
                  </a:txBody>
                  <a:tcPr anchor="ctr"/>
                </a:tc>
                <a:tc>
                  <a:txBody>
                    <a:bodyPr/>
                    <a:lstStyle/>
                    <a:p>
                      <a:pPr algn="ctr"/>
                      <a:r>
                        <a:rPr lang="tr-TR" sz="1800" b="0" i="0" kern="1200" dirty="0">
                          <a:solidFill>
                            <a:schemeClr val="dk1"/>
                          </a:solidFill>
                          <a:effectLst/>
                          <a:latin typeface="+mn-lt"/>
                          <a:ea typeface="+mn-ea"/>
                          <a:cs typeface="+mn-cs"/>
                        </a:rPr>
                        <a:t> 21/01/2020</a:t>
                      </a:r>
                      <a:endParaRPr lang="tr-TR" sz="1800" b="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dirty="0">
                          <a:solidFill>
                            <a:srgbClr val="000000"/>
                          </a:solidFill>
                          <a:effectLst/>
                          <a:latin typeface="+mn-lt"/>
                        </a:rPr>
                        <a:t>68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77,42017</a:t>
                      </a:r>
                      <a:endParaRPr lang="tr-TR" sz="1800" b="0" dirty="0">
                        <a:solidFill>
                          <a:srgbClr val="000000"/>
                        </a:solidFill>
                        <a:effectLst/>
                        <a:latin typeface="+mn-lt"/>
                      </a:endParaRPr>
                    </a:p>
                  </a:txBody>
                  <a:tcPr anchor="ctr"/>
                </a:tc>
                <a:tc>
                  <a:txBody>
                    <a:bodyPr/>
                    <a:lstStyle/>
                    <a:p>
                      <a:pPr algn="ctr"/>
                      <a:r>
                        <a:rPr lang="tr-TR" sz="1800" b="0" i="0" kern="1200" dirty="0">
                          <a:solidFill>
                            <a:schemeClr val="dk1"/>
                          </a:solidFill>
                          <a:effectLst/>
                          <a:latin typeface="+mn-lt"/>
                          <a:ea typeface="+mn-ea"/>
                          <a:cs typeface="+mn-cs"/>
                        </a:rPr>
                        <a:t>81,18524</a:t>
                      </a:r>
                      <a:endParaRPr lang="tr-TR" sz="1800" b="0" dirty="0">
                        <a:latin typeface="+mn-lt"/>
                      </a:endParaRPr>
                    </a:p>
                  </a:txBody>
                  <a:tcPr anchor="ctr"/>
                </a:tc>
                <a:extLst>
                  <a:ext uri="{0D108BD9-81ED-4DB2-BD59-A6C34878D82A}">
                    <a16:rowId xmlns:a16="http://schemas.microsoft.com/office/drawing/2014/main" val="3810943093"/>
                  </a:ext>
                </a:extLst>
              </a:tr>
              <a:tr h="422897">
                <a:tc>
                  <a:txBody>
                    <a:bodyPr/>
                    <a:lstStyle/>
                    <a:p>
                      <a:pPr algn="ctr"/>
                      <a:r>
                        <a:rPr lang="tr-TR" sz="1800" b="0" kern="1200" dirty="0">
                          <a:solidFill>
                            <a:schemeClr val="dk1"/>
                          </a:solidFill>
                          <a:effectLst/>
                        </a:rPr>
                        <a:t>2019/2</a:t>
                      </a:r>
                      <a:endParaRPr lang="tr-TR" b="0" dirty="0">
                        <a:solidFill>
                          <a:srgbClr val="000000"/>
                        </a:solidFill>
                        <a:effectLst/>
                        <a:latin typeface="+mn-lt"/>
                      </a:endParaRPr>
                    </a:p>
                  </a:txBody>
                  <a:tcPr anchor="ctr"/>
                </a:tc>
                <a:tc>
                  <a:txBody>
                    <a:bodyPr/>
                    <a:lstStyle/>
                    <a:p>
                      <a:pPr algn="ctr"/>
                      <a:r>
                        <a:rPr lang="tr-TR" sz="1800" b="0" i="0" kern="1200" dirty="0">
                          <a:solidFill>
                            <a:schemeClr val="dk1"/>
                          </a:solidFill>
                          <a:effectLst/>
                          <a:latin typeface="+mn-lt"/>
                          <a:ea typeface="+mn-ea"/>
                          <a:cs typeface="+mn-cs"/>
                        </a:rPr>
                        <a:t>20/12/2019</a:t>
                      </a:r>
                      <a:endParaRPr lang="tr-TR" b="0" dirty="0">
                        <a:solidFill>
                          <a:srgbClr val="000000"/>
                        </a:solidFill>
                        <a:effectLst/>
                        <a:latin typeface="+mn-lt"/>
                      </a:endParaRPr>
                    </a:p>
                  </a:txBody>
                  <a:tcPr anchor="ctr"/>
                </a:tc>
                <a:tc>
                  <a:txBody>
                    <a:bodyPr/>
                    <a:lstStyle/>
                    <a:p>
                      <a:pPr algn="ctr"/>
                      <a:r>
                        <a:rPr lang="tr-TR" dirty="0">
                          <a:effectLst/>
                        </a:rPr>
                        <a:t>52</a:t>
                      </a:r>
                    </a:p>
                  </a:txBody>
                  <a:tcPr marL="19050" marR="19050" marT="19050" marB="19050" anchor="ctr"/>
                </a:tc>
                <a:tc>
                  <a:txBody>
                    <a:bodyPr/>
                    <a:lstStyle/>
                    <a:p>
                      <a:pPr algn="ctr"/>
                      <a:r>
                        <a:rPr lang="tr-TR" dirty="0">
                          <a:effectLst/>
                        </a:rPr>
                        <a:t>79,58515</a:t>
                      </a:r>
                    </a:p>
                  </a:txBody>
                  <a:tcPr marL="19050" marR="19050" marT="19050" marB="19050" anchor="ctr"/>
                </a:tc>
                <a:tc>
                  <a:txBody>
                    <a:bodyPr/>
                    <a:lstStyle/>
                    <a:p>
                      <a:pPr algn="ctr"/>
                      <a:r>
                        <a:rPr lang="tr-TR" sz="1800" b="0" i="0" kern="1200" dirty="0">
                          <a:solidFill>
                            <a:schemeClr val="dk1"/>
                          </a:solidFill>
                          <a:effectLst/>
                          <a:latin typeface="+mn-lt"/>
                          <a:ea typeface="+mn-ea"/>
                          <a:cs typeface="+mn-cs"/>
                        </a:rPr>
                        <a:t>90,25675</a:t>
                      </a:r>
                      <a:endParaRPr lang="tr-TR" sz="1800" b="0" dirty="0">
                        <a:latin typeface="+mn-lt"/>
                      </a:endParaRPr>
                    </a:p>
                  </a:txBody>
                  <a:tcPr anchor="ctr"/>
                </a:tc>
                <a:extLst>
                  <a:ext uri="{0D108BD9-81ED-4DB2-BD59-A6C34878D82A}">
                    <a16:rowId xmlns:a16="http://schemas.microsoft.com/office/drawing/2014/main" val="2849883876"/>
                  </a:ext>
                </a:extLst>
              </a:tr>
              <a:tr h="422897">
                <a:tc>
                  <a:txBody>
                    <a:bodyPr/>
                    <a:lstStyle/>
                    <a:p>
                      <a:pPr algn="ctr"/>
                      <a:r>
                        <a:rPr lang="tr-TR" sz="1800" b="0" kern="1200" dirty="0">
                          <a:solidFill>
                            <a:schemeClr val="dk1"/>
                          </a:solidFill>
                          <a:effectLst/>
                        </a:rPr>
                        <a:t>2019/3</a:t>
                      </a:r>
                      <a:endParaRPr lang="tr-TR" sz="1800" b="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07/02/2019</a:t>
                      </a:r>
                      <a:endParaRPr lang="tr-TR" sz="1800" b="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dirty="0">
                          <a:solidFill>
                            <a:srgbClr val="000000"/>
                          </a:solidFill>
                          <a:effectLst/>
                          <a:latin typeface="+mn-lt"/>
                        </a:rPr>
                        <a:t>82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1" i="0" kern="1200" dirty="0">
                          <a:solidFill>
                            <a:srgbClr val="FF0000"/>
                          </a:solidFill>
                          <a:effectLst/>
                          <a:latin typeface="+mn-lt"/>
                          <a:ea typeface="+mn-ea"/>
                          <a:cs typeface="+mn-cs"/>
                        </a:rPr>
                        <a:t>74,87631</a:t>
                      </a:r>
                      <a:endParaRPr lang="tr-TR" sz="1800" b="1" dirty="0">
                        <a:solidFill>
                          <a:srgbClr val="FF0000"/>
                        </a:solidFill>
                        <a:effectLst/>
                        <a:latin typeface="+mn-lt"/>
                      </a:endParaRPr>
                    </a:p>
                  </a:txBody>
                  <a:tcPr anchor="ctr"/>
                </a:tc>
                <a:tc>
                  <a:txBody>
                    <a:bodyPr/>
                    <a:lstStyle/>
                    <a:p>
                      <a:pPr algn="ctr"/>
                      <a:r>
                        <a:rPr lang="tr-TR" sz="1800" b="0" i="0" kern="1200" dirty="0">
                          <a:solidFill>
                            <a:schemeClr val="dk1"/>
                          </a:solidFill>
                          <a:effectLst/>
                          <a:latin typeface="+mn-lt"/>
                          <a:ea typeface="+mn-ea"/>
                          <a:cs typeface="+mn-cs"/>
                        </a:rPr>
                        <a:t>90,85441</a:t>
                      </a:r>
                      <a:endParaRPr lang="tr-TR" sz="1800" b="0" dirty="0">
                        <a:latin typeface="+mn-lt"/>
                      </a:endParaRPr>
                    </a:p>
                  </a:txBody>
                  <a:tcPr anchor="ctr"/>
                </a:tc>
                <a:extLst>
                  <a:ext uri="{0D108BD9-81ED-4DB2-BD59-A6C34878D82A}">
                    <a16:rowId xmlns:a16="http://schemas.microsoft.com/office/drawing/2014/main" val="3059425416"/>
                  </a:ext>
                </a:extLst>
              </a:tr>
            </a:tbl>
          </a:graphicData>
        </a:graphic>
      </p:graphicFrame>
    </p:spTree>
    <p:extLst>
      <p:ext uri="{BB962C8B-B14F-4D97-AF65-F5344CB8AC3E}">
        <p14:creationId xmlns:p14="http://schemas.microsoft.com/office/powerpoint/2010/main" val="1153128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D685CAC3-69A8-4DCA-B621-209A568D551A}"/>
              </a:ext>
            </a:extLst>
          </p:cNvPr>
          <p:cNvSpPr/>
          <p:nvPr/>
        </p:nvSpPr>
        <p:spPr>
          <a:xfrm>
            <a:off x="0" y="90553"/>
            <a:ext cx="12147400" cy="477054"/>
          </a:xfrm>
          <a:prstGeom prst="rect">
            <a:avLst/>
          </a:prstGeom>
          <a:noFill/>
        </p:spPr>
        <p:txBody>
          <a:bodyPr wrap="square" lIns="91440" tIns="45720" rIns="91440" bIns="45720">
            <a:spAutoFit/>
          </a:bodyPr>
          <a:lstStyle/>
          <a:p>
            <a:pPr algn="ctr"/>
            <a:r>
              <a:rPr lang="tr-TR" sz="25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KPSS ÖN LİSANS İLE MERKEZİ ATAMA PUANLARI: </a:t>
            </a:r>
            <a:r>
              <a:rPr lang="tr-TR" sz="25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HARİTA VE KADASTRO</a:t>
            </a:r>
            <a:endParaRPr lang="tr-TR" sz="25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4098" name="Picture 2" descr="Türkiye Taşkömürü Kurumu - Vikipedi">
            <a:extLst>
              <a:ext uri="{FF2B5EF4-FFF2-40B4-BE49-F238E27FC236}">
                <a16:creationId xmlns:a16="http://schemas.microsoft.com/office/drawing/2014/main" id="{25752109-77E5-4B35-BBF0-4CAAD2421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5" y="1353655"/>
            <a:ext cx="1128165" cy="14850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o 2">
            <a:extLst>
              <a:ext uri="{FF2B5EF4-FFF2-40B4-BE49-F238E27FC236}">
                <a16:creationId xmlns:a16="http://schemas.microsoft.com/office/drawing/2014/main" id="{DE75143C-94DC-480C-AD2E-B7FED2055F23}"/>
              </a:ext>
            </a:extLst>
          </p:cNvPr>
          <p:cNvGraphicFramePr>
            <a:graphicFrameLocks noGrp="1"/>
          </p:cNvGraphicFramePr>
          <p:nvPr>
            <p:extLst>
              <p:ext uri="{D42A27DB-BD31-4B8C-83A1-F6EECF244321}">
                <p14:modId xmlns:p14="http://schemas.microsoft.com/office/powerpoint/2010/main" val="2027102791"/>
              </p:ext>
            </p:extLst>
          </p:nvPr>
        </p:nvGraphicFramePr>
        <p:xfrm>
          <a:off x="1368027" y="655320"/>
          <a:ext cx="9455947" cy="6202680"/>
        </p:xfrm>
        <a:graphic>
          <a:graphicData uri="http://schemas.openxmlformats.org/drawingml/2006/table">
            <a:tbl>
              <a:tblPr firstRow="1" bandRow="1">
                <a:tableStyleId>{5C22544A-7EE6-4342-B048-85BDC9FD1C3A}</a:tableStyleId>
              </a:tblPr>
              <a:tblGrid>
                <a:gridCol w="1572052">
                  <a:extLst>
                    <a:ext uri="{9D8B030D-6E8A-4147-A177-3AD203B41FA5}">
                      <a16:colId xmlns:a16="http://schemas.microsoft.com/office/drawing/2014/main" val="2736198720"/>
                    </a:ext>
                  </a:extLst>
                </a:gridCol>
                <a:gridCol w="4045940">
                  <a:extLst>
                    <a:ext uri="{9D8B030D-6E8A-4147-A177-3AD203B41FA5}">
                      <a16:colId xmlns:a16="http://schemas.microsoft.com/office/drawing/2014/main" val="2823730850"/>
                    </a:ext>
                  </a:extLst>
                </a:gridCol>
                <a:gridCol w="1152144">
                  <a:extLst>
                    <a:ext uri="{9D8B030D-6E8A-4147-A177-3AD203B41FA5}">
                      <a16:colId xmlns:a16="http://schemas.microsoft.com/office/drawing/2014/main" val="3859006706"/>
                    </a:ext>
                  </a:extLst>
                </a:gridCol>
                <a:gridCol w="822960">
                  <a:extLst>
                    <a:ext uri="{9D8B030D-6E8A-4147-A177-3AD203B41FA5}">
                      <a16:colId xmlns:a16="http://schemas.microsoft.com/office/drawing/2014/main" val="995627164"/>
                    </a:ext>
                  </a:extLst>
                </a:gridCol>
                <a:gridCol w="932688">
                  <a:extLst>
                    <a:ext uri="{9D8B030D-6E8A-4147-A177-3AD203B41FA5}">
                      <a16:colId xmlns:a16="http://schemas.microsoft.com/office/drawing/2014/main" val="677857026"/>
                    </a:ext>
                  </a:extLst>
                </a:gridCol>
                <a:gridCol w="930163">
                  <a:extLst>
                    <a:ext uri="{9D8B030D-6E8A-4147-A177-3AD203B41FA5}">
                      <a16:colId xmlns:a16="http://schemas.microsoft.com/office/drawing/2014/main" val="3154247246"/>
                    </a:ext>
                  </a:extLst>
                </a:gridCol>
              </a:tblGrid>
              <a:tr h="127000">
                <a:tc>
                  <a:txBody>
                    <a:bodyPr/>
                    <a:lstStyle/>
                    <a:p>
                      <a:pPr algn="ctr"/>
                      <a:r>
                        <a:rPr lang="tr-TR" sz="1800" dirty="0">
                          <a:latin typeface="+mn-lt"/>
                        </a:rPr>
                        <a:t>Atama Tarihi</a:t>
                      </a:r>
                    </a:p>
                  </a:txBody>
                  <a:tcPr anchor="ctr"/>
                </a:tc>
                <a:tc>
                  <a:txBody>
                    <a:bodyPr/>
                    <a:lstStyle/>
                    <a:p>
                      <a:pPr algn="ctr"/>
                      <a:r>
                        <a:rPr lang="tr-TR" sz="1800" dirty="0">
                          <a:latin typeface="+mn-lt"/>
                        </a:rPr>
                        <a:t>Kurum</a:t>
                      </a:r>
                    </a:p>
                  </a:txBody>
                  <a:tcPr anchor="ctr"/>
                </a:tc>
                <a:tc>
                  <a:txBody>
                    <a:bodyPr/>
                    <a:lstStyle/>
                    <a:p>
                      <a:pPr algn="ctr"/>
                      <a:r>
                        <a:rPr lang="tr-TR" sz="1800" dirty="0" err="1">
                          <a:latin typeface="+mn-lt"/>
                        </a:rPr>
                        <a:t>Ünvan</a:t>
                      </a:r>
                      <a:endParaRPr lang="tr-TR" sz="1800" dirty="0">
                        <a:latin typeface="+mn-lt"/>
                      </a:endParaRPr>
                    </a:p>
                  </a:txBody>
                  <a:tcPr anchor="ctr"/>
                </a:tc>
                <a:tc>
                  <a:txBody>
                    <a:bodyPr/>
                    <a:lstStyle/>
                    <a:p>
                      <a:pPr algn="ctr"/>
                      <a:r>
                        <a:rPr lang="tr-TR" sz="1800" dirty="0">
                          <a:latin typeface="+mn-lt"/>
                        </a:rPr>
                        <a:t>Kadro</a:t>
                      </a:r>
                    </a:p>
                  </a:txBody>
                  <a:tcPr anchor="ctr"/>
                </a:tc>
                <a:tc>
                  <a:txBody>
                    <a:bodyPr/>
                    <a:lstStyle/>
                    <a:p>
                      <a:pPr algn="ctr"/>
                      <a:r>
                        <a:rPr lang="tr-TR" sz="1800" dirty="0">
                          <a:latin typeface="+mn-lt"/>
                        </a:rPr>
                        <a:t>Taban Puan</a:t>
                      </a:r>
                    </a:p>
                  </a:txBody>
                  <a:tcPr anchor="ctr"/>
                </a:tc>
                <a:tc>
                  <a:txBody>
                    <a:bodyPr/>
                    <a:lstStyle/>
                    <a:p>
                      <a:pPr algn="ctr"/>
                      <a:r>
                        <a:rPr lang="tr-TR" sz="1800" dirty="0">
                          <a:latin typeface="+mn-lt"/>
                        </a:rPr>
                        <a:t>Tavan Puan</a:t>
                      </a:r>
                    </a:p>
                  </a:txBody>
                  <a:tcPr anchor="ctr"/>
                </a:tc>
                <a:extLst>
                  <a:ext uri="{0D108BD9-81ED-4DB2-BD59-A6C34878D82A}">
                    <a16:rowId xmlns:a16="http://schemas.microsoft.com/office/drawing/2014/main" val="2553224527"/>
                  </a:ext>
                </a:extLst>
              </a:tr>
              <a:tr h="370840">
                <a:tc>
                  <a:txBody>
                    <a:bodyPr/>
                    <a:lstStyle/>
                    <a:p>
                      <a:pPr algn="ctr"/>
                      <a:r>
                        <a:rPr lang="tr-TR" sz="1800" b="0" i="0" kern="1200" dirty="0">
                          <a:solidFill>
                            <a:schemeClr val="dk1"/>
                          </a:solidFill>
                          <a:effectLst/>
                          <a:latin typeface="+mn-lt"/>
                          <a:ea typeface="+mn-ea"/>
                          <a:cs typeface="+mn-cs"/>
                        </a:rPr>
                        <a:t>29.07.2024</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Türkiye Taşkömürü Kurumu Genel </a:t>
                      </a:r>
                      <a:r>
                        <a:rPr lang="tr-TR" sz="1800" b="0" i="0" kern="1200" dirty="0" err="1">
                          <a:solidFill>
                            <a:schemeClr val="dk1"/>
                          </a:solidFill>
                          <a:effectLst/>
                          <a:latin typeface="+mn-lt"/>
                          <a:ea typeface="+mn-ea"/>
                          <a:cs typeface="+mn-cs"/>
                        </a:rPr>
                        <a:t>Müd</a:t>
                      </a:r>
                      <a:r>
                        <a:rPr lang="tr-TR" sz="1800" b="0" i="0" kern="1200" dirty="0">
                          <a:solidFill>
                            <a:schemeClr val="dk1"/>
                          </a:solidFill>
                          <a:effectLst/>
                          <a:latin typeface="+mn-lt"/>
                          <a:ea typeface="+mn-ea"/>
                          <a:cs typeface="+mn-cs"/>
                        </a:rPr>
                        <a:t>.</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Tekniker</a:t>
                      </a:r>
                      <a:endParaRPr lang="tr-TR" sz="1800" dirty="0">
                        <a:latin typeface="+mn-lt"/>
                      </a:endParaRPr>
                    </a:p>
                  </a:txBody>
                  <a:tcPr anchor="ctr"/>
                </a:tc>
                <a:tc>
                  <a:txBody>
                    <a:bodyPr/>
                    <a:lstStyle/>
                    <a:p>
                      <a:pPr algn="ctr"/>
                      <a:r>
                        <a:rPr lang="tr-TR" sz="1800" dirty="0">
                          <a:latin typeface="+mn-lt"/>
                        </a:rPr>
                        <a:t>5</a:t>
                      </a:r>
                    </a:p>
                  </a:txBody>
                  <a:tcPr anchor="ctr"/>
                </a:tc>
                <a:tc>
                  <a:txBody>
                    <a:bodyPr/>
                    <a:lstStyle/>
                    <a:p>
                      <a:pPr algn="ctr"/>
                      <a:r>
                        <a:rPr lang="tr-TR" sz="1800" b="1" i="0" kern="1200" dirty="0">
                          <a:solidFill>
                            <a:srgbClr val="FF0000"/>
                          </a:solidFill>
                          <a:effectLst/>
                          <a:latin typeface="+mn-lt"/>
                          <a:ea typeface="+mn-ea"/>
                          <a:cs typeface="+mn-cs"/>
                        </a:rPr>
                        <a:t>80,92</a:t>
                      </a:r>
                      <a:endParaRPr lang="tr-TR" sz="1800" b="1" dirty="0">
                        <a:solidFill>
                          <a:srgbClr val="FF0000"/>
                        </a:solidFill>
                        <a:latin typeface="+mn-lt"/>
                      </a:endParaRPr>
                    </a:p>
                  </a:txBody>
                  <a:tcPr anchor="ctr"/>
                </a:tc>
                <a:tc>
                  <a:txBody>
                    <a:bodyPr/>
                    <a:lstStyle/>
                    <a:p>
                      <a:pPr algn="ctr"/>
                      <a:r>
                        <a:rPr lang="tr-TR" sz="1800" b="0" i="0" kern="1200" dirty="0">
                          <a:solidFill>
                            <a:schemeClr val="dk1"/>
                          </a:solidFill>
                          <a:effectLst/>
                          <a:latin typeface="+mn-lt"/>
                          <a:ea typeface="+mn-ea"/>
                          <a:cs typeface="+mn-cs"/>
                        </a:rPr>
                        <a:t>89,54</a:t>
                      </a:r>
                      <a:endParaRPr lang="tr-TR" sz="1800" dirty="0">
                        <a:latin typeface="+mn-lt"/>
                      </a:endParaRPr>
                    </a:p>
                  </a:txBody>
                  <a:tcPr anchor="ctr"/>
                </a:tc>
                <a:extLst>
                  <a:ext uri="{0D108BD9-81ED-4DB2-BD59-A6C34878D82A}">
                    <a16:rowId xmlns:a16="http://schemas.microsoft.com/office/drawing/2014/main" val="2616856448"/>
                  </a:ext>
                </a:extLst>
              </a:tr>
              <a:tr h="370840">
                <a:tc>
                  <a:txBody>
                    <a:bodyPr/>
                    <a:lstStyle/>
                    <a:p>
                      <a:pPr algn="ctr"/>
                      <a:r>
                        <a:rPr lang="tr-TR" sz="1800" b="0" i="0" kern="1200" dirty="0">
                          <a:solidFill>
                            <a:schemeClr val="dk1"/>
                          </a:solidFill>
                          <a:effectLst/>
                          <a:latin typeface="+mn-lt"/>
                          <a:ea typeface="+mn-ea"/>
                          <a:cs typeface="+mn-cs"/>
                        </a:rPr>
                        <a:t>8.01.2024</a:t>
                      </a:r>
                      <a:endParaRPr lang="tr-TR" sz="180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Türkiye Taşkömürü Kurumu Genel </a:t>
                      </a:r>
                      <a:r>
                        <a:rPr lang="tr-TR" sz="1800" b="0" i="0" kern="1200" dirty="0" err="1">
                          <a:solidFill>
                            <a:schemeClr val="dk1"/>
                          </a:solidFill>
                          <a:effectLst/>
                          <a:latin typeface="+mn-lt"/>
                          <a:ea typeface="+mn-ea"/>
                          <a:cs typeface="+mn-cs"/>
                        </a:rPr>
                        <a:t>Müd</a:t>
                      </a:r>
                      <a:r>
                        <a:rPr lang="tr-TR" sz="1800" b="0" i="0" kern="1200" dirty="0">
                          <a:solidFill>
                            <a:schemeClr val="dk1"/>
                          </a:solidFill>
                          <a:effectLst/>
                          <a:latin typeface="+mn-lt"/>
                          <a:ea typeface="+mn-ea"/>
                          <a:cs typeface="+mn-cs"/>
                        </a:rPr>
                        <a:t>.</a:t>
                      </a:r>
                      <a:endParaRPr lang="tr-TR" sz="1800" dirty="0">
                        <a:latin typeface="+mn-lt"/>
                      </a:endParaRPr>
                    </a:p>
                  </a:txBody>
                  <a:tcPr anchor="ctr"/>
                </a:tc>
                <a:tc>
                  <a:txBody>
                    <a:bodyPr/>
                    <a:lstStyle/>
                    <a:p>
                      <a:pPr algn="ctr"/>
                      <a:r>
                        <a:rPr lang="tr-TR" sz="1800" b="0" dirty="0">
                          <a:solidFill>
                            <a:srgbClr val="000000"/>
                          </a:solidFill>
                          <a:effectLst/>
                          <a:latin typeface="+mn-lt"/>
                        </a:rPr>
                        <a:t>Tekniker</a:t>
                      </a:r>
                    </a:p>
                  </a:txBody>
                  <a:tcPr marL="0" marR="0" marT="0" marB="0" anchor="ctr"/>
                </a:tc>
                <a:tc>
                  <a:txBody>
                    <a:bodyPr/>
                    <a:lstStyle/>
                    <a:p>
                      <a:pPr algn="ctr"/>
                      <a:r>
                        <a:rPr lang="tr-TR" sz="1800" dirty="0">
                          <a:latin typeface="+mn-lt"/>
                        </a:rPr>
                        <a:t>1</a:t>
                      </a:r>
                    </a:p>
                  </a:txBody>
                  <a:tcPr anchor="ctr"/>
                </a:tc>
                <a:tc>
                  <a:txBody>
                    <a:bodyPr/>
                    <a:lstStyle/>
                    <a:p>
                      <a:pPr algn="ctr"/>
                      <a:r>
                        <a:rPr lang="tr-TR" sz="1800" b="0" i="0" kern="1200" dirty="0">
                          <a:solidFill>
                            <a:schemeClr val="dk1"/>
                          </a:solidFill>
                          <a:effectLst/>
                          <a:latin typeface="+mn-lt"/>
                          <a:ea typeface="+mn-ea"/>
                          <a:cs typeface="+mn-cs"/>
                        </a:rPr>
                        <a:t>82,20</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82,20</a:t>
                      </a:r>
                      <a:endParaRPr lang="tr-TR" sz="1800" dirty="0">
                        <a:latin typeface="+mn-lt"/>
                      </a:endParaRPr>
                    </a:p>
                  </a:txBody>
                  <a:tcPr anchor="ctr"/>
                </a:tc>
                <a:extLst>
                  <a:ext uri="{0D108BD9-81ED-4DB2-BD59-A6C34878D82A}">
                    <a16:rowId xmlns:a16="http://schemas.microsoft.com/office/drawing/2014/main" val="2785244198"/>
                  </a:ext>
                </a:extLst>
              </a:tr>
              <a:tr h="370840">
                <a:tc>
                  <a:txBody>
                    <a:bodyPr/>
                    <a:lstStyle/>
                    <a:p>
                      <a:pPr algn="ctr"/>
                      <a:r>
                        <a:rPr lang="tr-TR" sz="1800" b="0" i="0" kern="1200" dirty="0">
                          <a:solidFill>
                            <a:schemeClr val="dk1"/>
                          </a:solidFill>
                          <a:effectLst/>
                          <a:latin typeface="+mn-lt"/>
                          <a:ea typeface="+mn-ea"/>
                          <a:cs typeface="+mn-cs"/>
                        </a:rPr>
                        <a:t>8.01.2024</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Kilis Belediye Başkanlığı</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Tekniker</a:t>
                      </a:r>
                      <a:endParaRPr lang="tr-TR" sz="1800" dirty="0">
                        <a:latin typeface="+mn-lt"/>
                      </a:endParaRPr>
                    </a:p>
                  </a:txBody>
                  <a:tcPr anchor="ctr"/>
                </a:tc>
                <a:tc>
                  <a:txBody>
                    <a:bodyPr/>
                    <a:lstStyle/>
                    <a:p>
                      <a:pPr algn="ctr"/>
                      <a:r>
                        <a:rPr lang="tr-TR" sz="1800" dirty="0">
                          <a:latin typeface="+mn-lt"/>
                        </a:rPr>
                        <a:t>1</a:t>
                      </a:r>
                    </a:p>
                  </a:txBody>
                  <a:tcPr anchor="ctr"/>
                </a:tc>
                <a:tc>
                  <a:txBody>
                    <a:bodyPr/>
                    <a:lstStyle/>
                    <a:p>
                      <a:pPr algn="ctr"/>
                      <a:r>
                        <a:rPr lang="tr-TR" sz="1800" b="0" i="0" kern="1200" dirty="0">
                          <a:solidFill>
                            <a:schemeClr val="dk1"/>
                          </a:solidFill>
                          <a:effectLst/>
                          <a:latin typeface="+mn-lt"/>
                          <a:ea typeface="+mn-ea"/>
                          <a:cs typeface="+mn-cs"/>
                        </a:rPr>
                        <a:t>84,80</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84,80</a:t>
                      </a:r>
                      <a:endParaRPr lang="tr-TR" sz="1800" dirty="0">
                        <a:latin typeface="+mn-lt"/>
                      </a:endParaRPr>
                    </a:p>
                  </a:txBody>
                  <a:tcPr anchor="ctr"/>
                </a:tc>
                <a:extLst>
                  <a:ext uri="{0D108BD9-81ED-4DB2-BD59-A6C34878D82A}">
                    <a16:rowId xmlns:a16="http://schemas.microsoft.com/office/drawing/2014/main" val="3050353995"/>
                  </a:ext>
                </a:extLst>
              </a:tr>
              <a:tr h="370840">
                <a:tc>
                  <a:txBody>
                    <a:bodyPr/>
                    <a:lstStyle/>
                    <a:p>
                      <a:pPr algn="ctr"/>
                      <a:r>
                        <a:rPr lang="tr-TR" sz="1800" b="0" i="0" kern="1200" dirty="0">
                          <a:solidFill>
                            <a:schemeClr val="dk1"/>
                          </a:solidFill>
                          <a:effectLst/>
                          <a:latin typeface="+mn-lt"/>
                          <a:ea typeface="+mn-ea"/>
                          <a:cs typeface="+mn-cs"/>
                        </a:rPr>
                        <a:t>8.01.2024</a:t>
                      </a:r>
                      <a:endParaRPr lang="tr-TR" sz="1800" dirty="0">
                        <a:latin typeface="+mn-lt"/>
                      </a:endParaRPr>
                    </a:p>
                  </a:txBody>
                  <a:tcPr anchor="ctr"/>
                </a:tc>
                <a:tc>
                  <a:txBody>
                    <a:bodyPr/>
                    <a:lstStyle/>
                    <a:p>
                      <a:pPr marL="0" algn="ctr" defTabSz="914400" rtl="0" eaLnBrk="1" latinLnBrk="0" hangingPunct="1"/>
                      <a:r>
                        <a:rPr lang="tr-TR" sz="1800" b="0" i="0" kern="1200" dirty="0">
                          <a:solidFill>
                            <a:schemeClr val="dk1"/>
                          </a:solidFill>
                          <a:effectLst/>
                          <a:latin typeface="+mn-lt"/>
                          <a:ea typeface="+mn-ea"/>
                          <a:cs typeface="+mn-cs"/>
                        </a:rPr>
                        <a:t>Munzur Üniversitesi</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dirty="0">
                          <a:solidFill>
                            <a:srgbClr val="000000"/>
                          </a:solidFill>
                          <a:effectLst/>
                          <a:latin typeface="+mn-lt"/>
                        </a:rPr>
                        <a:t>Memur</a:t>
                      </a:r>
                    </a:p>
                  </a:txBody>
                  <a:tcPr anchor="ctr"/>
                </a:tc>
                <a:tc>
                  <a:txBody>
                    <a:bodyPr/>
                    <a:lstStyle/>
                    <a:p>
                      <a:pPr algn="ctr"/>
                      <a:r>
                        <a:rPr lang="tr-TR" sz="1800" dirty="0">
                          <a:latin typeface="+mn-lt"/>
                        </a:rPr>
                        <a:t>1</a:t>
                      </a:r>
                    </a:p>
                  </a:txBody>
                  <a:tcPr anchor="ctr"/>
                </a:tc>
                <a:tc>
                  <a:txBody>
                    <a:bodyPr/>
                    <a:lstStyle/>
                    <a:p>
                      <a:pPr algn="ctr"/>
                      <a:r>
                        <a:rPr lang="tr-TR" sz="1800" b="0" i="0" kern="1200" dirty="0">
                          <a:solidFill>
                            <a:schemeClr val="dk1"/>
                          </a:solidFill>
                          <a:effectLst/>
                          <a:latin typeface="+mn-lt"/>
                          <a:ea typeface="+mn-ea"/>
                          <a:cs typeface="+mn-cs"/>
                        </a:rPr>
                        <a:t>86,95</a:t>
                      </a:r>
                    </a:p>
                  </a:txBody>
                  <a:tcPr anchor="ctr"/>
                </a:tc>
                <a:tc>
                  <a:txBody>
                    <a:bodyPr/>
                    <a:lstStyle/>
                    <a:p>
                      <a:pPr algn="ctr"/>
                      <a:r>
                        <a:rPr lang="tr-TR" sz="1800" b="0" i="0" kern="1200" dirty="0">
                          <a:solidFill>
                            <a:schemeClr val="dk1"/>
                          </a:solidFill>
                          <a:effectLst/>
                          <a:latin typeface="+mn-lt"/>
                          <a:ea typeface="+mn-ea"/>
                          <a:cs typeface="+mn-cs"/>
                        </a:rPr>
                        <a:t>86,95</a:t>
                      </a:r>
                      <a:endParaRPr lang="tr-TR" sz="1800" dirty="0">
                        <a:latin typeface="+mn-lt"/>
                      </a:endParaRPr>
                    </a:p>
                  </a:txBody>
                  <a:tcPr anchor="ctr"/>
                </a:tc>
                <a:extLst>
                  <a:ext uri="{0D108BD9-81ED-4DB2-BD59-A6C34878D82A}">
                    <a16:rowId xmlns:a16="http://schemas.microsoft.com/office/drawing/2014/main" val="380247935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dirty="0">
                          <a:latin typeface="+mn-lt"/>
                        </a:rPr>
                        <a:t>7.12.2023</a:t>
                      </a:r>
                    </a:p>
                  </a:txBody>
                  <a:tcPr anchor="ctr"/>
                </a:tc>
                <a:tc>
                  <a:txBody>
                    <a:bodyPr/>
                    <a:lstStyle/>
                    <a:p>
                      <a:pPr marL="0" algn="ctr" defTabSz="914400" rtl="0" eaLnBrk="1" latinLnBrk="0" hangingPunct="1"/>
                      <a:r>
                        <a:rPr lang="tr-TR" sz="1600" b="0" i="0" kern="1200" dirty="0">
                          <a:solidFill>
                            <a:schemeClr val="dk1"/>
                          </a:solidFill>
                          <a:effectLst/>
                          <a:latin typeface="+mn-lt"/>
                          <a:ea typeface="+mn-ea"/>
                          <a:cs typeface="+mn-cs"/>
                        </a:rPr>
                        <a:t>Çevre, Şehircilik ve İklim Değişikliği Bakanlığı</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dirty="0">
                          <a:solidFill>
                            <a:srgbClr val="000000"/>
                          </a:solidFill>
                          <a:effectLst/>
                          <a:latin typeface="+mn-lt"/>
                        </a:rPr>
                        <a:t>Büro Personeli</a:t>
                      </a:r>
                    </a:p>
                  </a:txBody>
                  <a:tcPr anchor="ctr"/>
                </a:tc>
                <a:tc>
                  <a:txBody>
                    <a:bodyPr/>
                    <a:lstStyle/>
                    <a:p>
                      <a:pPr algn="ctr"/>
                      <a:r>
                        <a:rPr lang="tr-TR" sz="1800" dirty="0">
                          <a:latin typeface="+mn-lt"/>
                        </a:rPr>
                        <a:t>79</a:t>
                      </a:r>
                    </a:p>
                  </a:txBody>
                  <a:tcPr anchor="ctr"/>
                </a:tc>
                <a:tc>
                  <a:txBody>
                    <a:bodyPr/>
                    <a:lstStyle/>
                    <a:p>
                      <a:pPr algn="ctr"/>
                      <a:r>
                        <a:rPr lang="tr-TR" sz="1800" dirty="0">
                          <a:latin typeface="+mn-lt"/>
                        </a:rPr>
                        <a:t>79,32</a:t>
                      </a:r>
                    </a:p>
                  </a:txBody>
                  <a:tcPr anchor="ctr"/>
                </a:tc>
                <a:tc>
                  <a:txBody>
                    <a:bodyPr/>
                    <a:lstStyle/>
                    <a:p>
                      <a:pPr algn="ctr"/>
                      <a:r>
                        <a:rPr lang="tr-TR" sz="1800" dirty="0">
                          <a:latin typeface="+mn-lt"/>
                        </a:rPr>
                        <a:t>89.54</a:t>
                      </a:r>
                    </a:p>
                  </a:txBody>
                  <a:tcPr anchor="ctr"/>
                </a:tc>
                <a:extLst>
                  <a:ext uri="{0D108BD9-81ED-4DB2-BD59-A6C34878D82A}">
                    <a16:rowId xmlns:a16="http://schemas.microsoft.com/office/drawing/2014/main" val="413483173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dirty="0">
                          <a:latin typeface="+mn-lt"/>
                        </a:rPr>
                        <a:t>26.07.2023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Türkiye Taşkömürü Kurumu Genel </a:t>
                      </a:r>
                      <a:r>
                        <a:rPr lang="tr-TR" sz="1800" b="0" i="0" kern="1200" dirty="0" err="1">
                          <a:solidFill>
                            <a:schemeClr val="dk1"/>
                          </a:solidFill>
                          <a:effectLst/>
                          <a:latin typeface="+mn-lt"/>
                          <a:ea typeface="+mn-ea"/>
                          <a:cs typeface="+mn-cs"/>
                        </a:rPr>
                        <a:t>Müd</a:t>
                      </a:r>
                      <a:r>
                        <a:rPr lang="tr-TR" sz="1800" b="0" i="0" kern="1200" dirty="0">
                          <a:solidFill>
                            <a:schemeClr val="dk1"/>
                          </a:solidFill>
                          <a:effectLst/>
                          <a:latin typeface="+mn-lt"/>
                          <a:ea typeface="+mn-ea"/>
                          <a:cs typeface="+mn-cs"/>
                        </a:rPr>
                        <a:t>.</a:t>
                      </a:r>
                      <a:endParaRPr lang="tr-TR" sz="1800" dirty="0">
                        <a:latin typeface="+mn-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Tekniker</a:t>
                      </a:r>
                      <a:endParaRPr lang="tr-TR" sz="1800" dirty="0">
                        <a:latin typeface="+mn-lt"/>
                      </a:endParaRPr>
                    </a:p>
                  </a:txBody>
                  <a:tcPr anchor="ctr"/>
                </a:tc>
                <a:tc>
                  <a:txBody>
                    <a:bodyPr/>
                    <a:lstStyle/>
                    <a:p>
                      <a:pPr algn="ctr"/>
                      <a:r>
                        <a:rPr lang="tr-TR" sz="1800" dirty="0">
                          <a:latin typeface="+mn-lt"/>
                        </a:rPr>
                        <a:t>3</a:t>
                      </a:r>
                    </a:p>
                  </a:txBody>
                  <a:tcPr anchor="ctr"/>
                </a:tc>
                <a:tc>
                  <a:txBody>
                    <a:bodyPr/>
                    <a:lstStyle/>
                    <a:p>
                      <a:pPr algn="ctr"/>
                      <a:r>
                        <a:rPr lang="tr-TR" sz="1800" dirty="0">
                          <a:latin typeface="+mn-lt"/>
                        </a:rPr>
                        <a:t>82,15</a:t>
                      </a:r>
                    </a:p>
                  </a:txBody>
                  <a:tcPr anchor="ctr"/>
                </a:tc>
                <a:tc>
                  <a:txBody>
                    <a:bodyPr/>
                    <a:lstStyle/>
                    <a:p>
                      <a:pPr algn="ctr"/>
                      <a:r>
                        <a:rPr lang="tr-TR" sz="1800" dirty="0">
                          <a:latin typeface="+mn-lt"/>
                        </a:rPr>
                        <a:t>82,51</a:t>
                      </a:r>
                    </a:p>
                  </a:txBody>
                  <a:tcPr anchor="ctr"/>
                </a:tc>
                <a:extLst>
                  <a:ext uri="{0D108BD9-81ED-4DB2-BD59-A6C34878D82A}">
                    <a16:rowId xmlns:a16="http://schemas.microsoft.com/office/drawing/2014/main" val="2858112460"/>
                  </a:ext>
                </a:extLst>
              </a:tr>
              <a:tr h="370840">
                <a:tc>
                  <a:txBody>
                    <a:bodyPr/>
                    <a:lstStyle/>
                    <a:p>
                      <a:pPr algn="ctr"/>
                      <a:r>
                        <a:rPr lang="tr-TR" sz="1800" b="0" i="0" kern="1200" dirty="0">
                          <a:solidFill>
                            <a:schemeClr val="dk1"/>
                          </a:solidFill>
                          <a:effectLst/>
                          <a:latin typeface="+mn-lt"/>
                          <a:ea typeface="+mn-ea"/>
                          <a:cs typeface="+mn-cs"/>
                        </a:rPr>
                        <a:t>6.07.2023</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Türkiye Taşkömürü Kurumu Genel </a:t>
                      </a:r>
                      <a:r>
                        <a:rPr lang="tr-TR" sz="1800" b="0" i="0" kern="1200" dirty="0" err="1">
                          <a:solidFill>
                            <a:schemeClr val="dk1"/>
                          </a:solidFill>
                          <a:effectLst/>
                          <a:latin typeface="+mn-lt"/>
                          <a:ea typeface="+mn-ea"/>
                          <a:cs typeface="+mn-cs"/>
                        </a:rPr>
                        <a:t>Müd</a:t>
                      </a:r>
                      <a:r>
                        <a:rPr lang="tr-TR" sz="1800" b="0" i="0" kern="1200" dirty="0">
                          <a:solidFill>
                            <a:schemeClr val="dk1"/>
                          </a:solidFill>
                          <a:effectLst/>
                          <a:latin typeface="+mn-lt"/>
                          <a:ea typeface="+mn-ea"/>
                          <a:cs typeface="+mn-cs"/>
                        </a:rPr>
                        <a:t>.</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Tekniker</a:t>
                      </a:r>
                      <a:endParaRPr lang="tr-TR" sz="1800" dirty="0">
                        <a:latin typeface="+mn-lt"/>
                      </a:endParaRPr>
                    </a:p>
                  </a:txBody>
                  <a:tcPr anchor="ctr"/>
                </a:tc>
                <a:tc>
                  <a:txBody>
                    <a:bodyPr/>
                    <a:lstStyle/>
                    <a:p>
                      <a:pPr algn="ctr"/>
                      <a:r>
                        <a:rPr lang="tr-TR" sz="1800" dirty="0">
                          <a:latin typeface="+mn-lt"/>
                        </a:rPr>
                        <a:t>3</a:t>
                      </a:r>
                    </a:p>
                  </a:txBody>
                  <a:tcPr anchor="ctr"/>
                </a:tc>
                <a:tc>
                  <a:txBody>
                    <a:bodyPr/>
                    <a:lstStyle/>
                    <a:p>
                      <a:pPr algn="ctr"/>
                      <a:r>
                        <a:rPr lang="tr-TR" sz="1800" b="0" i="0" kern="1200" dirty="0">
                          <a:solidFill>
                            <a:schemeClr val="dk1"/>
                          </a:solidFill>
                          <a:effectLst/>
                          <a:latin typeface="+mn-lt"/>
                          <a:ea typeface="+mn-ea"/>
                          <a:cs typeface="+mn-cs"/>
                        </a:rPr>
                        <a:t>82,14</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82,5</a:t>
                      </a:r>
                      <a:endParaRPr lang="tr-TR" sz="1800" dirty="0">
                        <a:latin typeface="+mn-lt"/>
                      </a:endParaRPr>
                    </a:p>
                  </a:txBody>
                  <a:tcPr anchor="ctr"/>
                </a:tc>
                <a:extLst>
                  <a:ext uri="{0D108BD9-81ED-4DB2-BD59-A6C34878D82A}">
                    <a16:rowId xmlns:a16="http://schemas.microsoft.com/office/drawing/2014/main" val="330091974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3.01.2023</a:t>
                      </a:r>
                      <a:endParaRPr lang="tr-TR" sz="1800" dirty="0">
                        <a:latin typeface="+mn-lt"/>
                      </a:endParaRPr>
                    </a:p>
                  </a:txBody>
                  <a:tcPr anchor="ctr"/>
                </a:tc>
                <a:tc>
                  <a:txBody>
                    <a:bodyPr/>
                    <a:lstStyle/>
                    <a:p>
                      <a:pPr marL="0" algn="ctr" defTabSz="914400" rtl="0" eaLnBrk="1" latinLnBrk="0" hangingPunct="1"/>
                      <a:r>
                        <a:rPr lang="tr-TR" sz="1800" b="0" i="0" kern="1200" dirty="0">
                          <a:solidFill>
                            <a:schemeClr val="dk1"/>
                          </a:solidFill>
                          <a:effectLst/>
                          <a:latin typeface="+mn-lt"/>
                          <a:ea typeface="+mn-ea"/>
                          <a:cs typeface="+mn-cs"/>
                        </a:rPr>
                        <a:t>Bingöl Üniversitesi</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Tekniker</a:t>
                      </a:r>
                      <a:endParaRPr lang="tr-TR" sz="1800" b="0" dirty="0">
                        <a:solidFill>
                          <a:srgbClr val="000000"/>
                        </a:solidFill>
                        <a:effectLst/>
                        <a:latin typeface="+mn-lt"/>
                      </a:endParaRPr>
                    </a:p>
                  </a:txBody>
                  <a:tcPr anchor="ctr"/>
                </a:tc>
                <a:tc>
                  <a:txBody>
                    <a:bodyPr/>
                    <a:lstStyle/>
                    <a:p>
                      <a:pPr algn="ctr"/>
                      <a:r>
                        <a:rPr lang="tr-TR" sz="1800" dirty="0">
                          <a:latin typeface="+mn-lt"/>
                        </a:rPr>
                        <a:t>1</a:t>
                      </a:r>
                    </a:p>
                  </a:txBody>
                  <a:tcPr anchor="ctr"/>
                </a:tc>
                <a:tc>
                  <a:txBody>
                    <a:bodyPr/>
                    <a:lstStyle/>
                    <a:p>
                      <a:pPr algn="ctr"/>
                      <a:r>
                        <a:rPr lang="tr-TR" sz="1800" b="0" i="0" kern="1200" dirty="0">
                          <a:solidFill>
                            <a:schemeClr val="dk1"/>
                          </a:solidFill>
                          <a:effectLst/>
                          <a:latin typeface="+mn-lt"/>
                          <a:ea typeface="+mn-ea"/>
                          <a:cs typeface="+mn-cs"/>
                        </a:rPr>
                        <a:t>86,58</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86,58</a:t>
                      </a:r>
                      <a:endParaRPr lang="tr-TR" sz="1800" dirty="0">
                        <a:latin typeface="+mn-lt"/>
                      </a:endParaRPr>
                    </a:p>
                  </a:txBody>
                  <a:tcPr anchor="ctr"/>
                </a:tc>
                <a:extLst>
                  <a:ext uri="{0D108BD9-81ED-4DB2-BD59-A6C34878D82A}">
                    <a16:rowId xmlns:a16="http://schemas.microsoft.com/office/drawing/2014/main" val="4060121435"/>
                  </a:ext>
                </a:extLst>
              </a:tr>
              <a:tr h="370840">
                <a:tc>
                  <a:txBody>
                    <a:bodyPr/>
                    <a:lstStyle/>
                    <a:p>
                      <a:pPr algn="ctr"/>
                      <a:r>
                        <a:rPr lang="tr-TR" b="0" dirty="0">
                          <a:solidFill>
                            <a:srgbClr val="000000"/>
                          </a:solidFill>
                          <a:effectLst/>
                          <a:latin typeface="+mn-lt"/>
                        </a:rPr>
                        <a:t>20.07.2022</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T.C. Devlet Demiryolları İşlet. Gen. </a:t>
                      </a:r>
                      <a:r>
                        <a:rPr lang="tr-TR" sz="1800" b="0" i="0" kern="1200" dirty="0" err="1">
                          <a:solidFill>
                            <a:schemeClr val="dk1"/>
                          </a:solidFill>
                          <a:effectLst/>
                          <a:latin typeface="+mn-lt"/>
                          <a:ea typeface="+mn-ea"/>
                          <a:cs typeface="+mn-cs"/>
                        </a:rPr>
                        <a:t>Müd</a:t>
                      </a:r>
                      <a:r>
                        <a:rPr lang="tr-TR" sz="1800" b="0" i="0" kern="1200" dirty="0">
                          <a:solidFill>
                            <a:schemeClr val="dk1"/>
                          </a:solidFill>
                          <a:effectLst/>
                          <a:latin typeface="+mn-lt"/>
                          <a:ea typeface="+mn-ea"/>
                          <a:cs typeface="+mn-cs"/>
                        </a:rPr>
                        <a:t>.</a:t>
                      </a:r>
                      <a:endParaRPr lang="tr-TR" sz="1800" dirty="0">
                        <a:latin typeface="+mn-lt"/>
                      </a:endParaRPr>
                    </a:p>
                  </a:txBody>
                  <a:tcPr marL="0" marR="0" marT="0" marB="0" anchor="ctr"/>
                </a:tc>
                <a:tc>
                  <a:txBody>
                    <a:bodyPr/>
                    <a:lstStyle/>
                    <a:p>
                      <a:pPr algn="ctr"/>
                      <a:r>
                        <a:rPr lang="tr-TR" b="0" dirty="0">
                          <a:solidFill>
                            <a:srgbClr val="000000"/>
                          </a:solidFill>
                          <a:effectLst/>
                          <a:latin typeface="+mn-lt"/>
                        </a:rPr>
                        <a:t>Memur</a:t>
                      </a:r>
                    </a:p>
                  </a:txBody>
                  <a:tcPr marL="0" marR="0" marT="0" marB="0" anchor="ctr"/>
                </a:tc>
                <a:tc>
                  <a:txBody>
                    <a:bodyPr/>
                    <a:lstStyle/>
                    <a:p>
                      <a:pPr algn="ctr"/>
                      <a:r>
                        <a:rPr lang="tr-TR" sz="1800" dirty="0">
                          <a:latin typeface="+mn-lt"/>
                        </a:rPr>
                        <a:t>6</a:t>
                      </a:r>
                    </a:p>
                  </a:txBody>
                  <a:tcPr anchor="ctr"/>
                </a:tc>
                <a:tc>
                  <a:txBody>
                    <a:bodyPr/>
                    <a:lstStyle/>
                    <a:p>
                      <a:pPr algn="ctr"/>
                      <a:r>
                        <a:rPr lang="tr-TR" sz="1800" b="0" i="0" kern="1200" dirty="0">
                          <a:solidFill>
                            <a:schemeClr val="dk1"/>
                          </a:solidFill>
                          <a:effectLst/>
                          <a:latin typeface="+mn-lt"/>
                          <a:ea typeface="+mn-ea"/>
                          <a:cs typeface="+mn-cs"/>
                        </a:rPr>
                        <a:t>81,7</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83,07</a:t>
                      </a:r>
                      <a:endParaRPr lang="tr-TR" sz="1800" dirty="0">
                        <a:latin typeface="+mn-lt"/>
                      </a:endParaRPr>
                    </a:p>
                  </a:txBody>
                  <a:tcPr anchor="ctr"/>
                </a:tc>
                <a:extLst>
                  <a:ext uri="{0D108BD9-81ED-4DB2-BD59-A6C34878D82A}">
                    <a16:rowId xmlns:a16="http://schemas.microsoft.com/office/drawing/2014/main" val="23422565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b="0" dirty="0">
                          <a:solidFill>
                            <a:srgbClr val="000000"/>
                          </a:solidFill>
                          <a:effectLst/>
                          <a:latin typeface="+mn-lt"/>
                        </a:rPr>
                        <a:t>20.07.2022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Türkiye Taşkömürü Kurumu Genel </a:t>
                      </a:r>
                      <a:r>
                        <a:rPr lang="tr-TR" sz="1800" b="0" i="0" kern="1200" dirty="0" err="1">
                          <a:solidFill>
                            <a:schemeClr val="dk1"/>
                          </a:solidFill>
                          <a:effectLst/>
                          <a:latin typeface="+mn-lt"/>
                          <a:ea typeface="+mn-ea"/>
                          <a:cs typeface="+mn-cs"/>
                        </a:rPr>
                        <a:t>Müd</a:t>
                      </a:r>
                      <a:r>
                        <a:rPr lang="tr-TR" sz="1800" b="0" i="0" kern="1200" dirty="0">
                          <a:solidFill>
                            <a:schemeClr val="dk1"/>
                          </a:solidFill>
                          <a:effectLst/>
                          <a:latin typeface="+mn-lt"/>
                          <a:ea typeface="+mn-ea"/>
                          <a:cs typeface="+mn-cs"/>
                        </a:rPr>
                        <a:t>.</a:t>
                      </a:r>
                      <a:endParaRPr lang="tr-TR" sz="1800" dirty="0">
                        <a:latin typeface="+mn-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Tekniker</a:t>
                      </a:r>
                      <a:endParaRPr lang="tr-TR" sz="1800" b="0" dirty="0">
                        <a:solidFill>
                          <a:srgbClr val="000000"/>
                        </a:solidFill>
                        <a:effectLst/>
                        <a:latin typeface="+mn-lt"/>
                      </a:endParaRPr>
                    </a:p>
                  </a:txBody>
                  <a:tcPr anchor="ctr"/>
                </a:tc>
                <a:tc>
                  <a:txBody>
                    <a:bodyPr/>
                    <a:lstStyle/>
                    <a:p>
                      <a:pPr algn="ctr"/>
                      <a:r>
                        <a:rPr lang="tr-TR" sz="1800" dirty="0">
                          <a:latin typeface="+mn-lt"/>
                        </a:rPr>
                        <a:t>7</a:t>
                      </a:r>
                    </a:p>
                  </a:txBody>
                  <a:tcPr anchor="ctr"/>
                </a:tc>
                <a:tc>
                  <a:txBody>
                    <a:bodyPr/>
                    <a:lstStyle/>
                    <a:p>
                      <a:pPr algn="ctr"/>
                      <a:r>
                        <a:rPr lang="tr-TR" sz="1800" b="0" i="0" kern="1200" dirty="0">
                          <a:solidFill>
                            <a:schemeClr val="dk1"/>
                          </a:solidFill>
                          <a:effectLst/>
                          <a:latin typeface="+mn-lt"/>
                          <a:ea typeface="+mn-ea"/>
                          <a:cs typeface="+mn-cs"/>
                        </a:rPr>
                        <a:t>84,91</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86,78</a:t>
                      </a:r>
                      <a:endParaRPr lang="tr-TR" sz="1800" dirty="0">
                        <a:latin typeface="+mn-lt"/>
                      </a:endParaRPr>
                    </a:p>
                  </a:txBody>
                  <a:tcPr anchor="ctr"/>
                </a:tc>
                <a:extLst>
                  <a:ext uri="{0D108BD9-81ED-4DB2-BD59-A6C34878D82A}">
                    <a16:rowId xmlns:a16="http://schemas.microsoft.com/office/drawing/2014/main" val="2949316782"/>
                  </a:ext>
                </a:extLst>
              </a:tr>
              <a:tr h="370840">
                <a:tc>
                  <a:txBody>
                    <a:bodyPr/>
                    <a:lstStyle/>
                    <a:p>
                      <a:pPr algn="ctr"/>
                      <a:r>
                        <a:rPr lang="tr-TR" sz="1800" b="0" i="0" kern="1200" dirty="0">
                          <a:solidFill>
                            <a:schemeClr val="dk1"/>
                          </a:solidFill>
                          <a:effectLst/>
                          <a:latin typeface="+mn-lt"/>
                          <a:ea typeface="+mn-ea"/>
                          <a:cs typeface="+mn-cs"/>
                        </a:rPr>
                        <a:t>10.03.2022</a:t>
                      </a:r>
                      <a:endParaRPr lang="tr-TR" sz="1800" dirty="0">
                        <a:latin typeface="+mn-lt"/>
                      </a:endParaRPr>
                    </a:p>
                  </a:txBody>
                  <a:tcPr anchor="ctr"/>
                </a:tc>
                <a:tc>
                  <a:txBody>
                    <a:bodyPr/>
                    <a:lstStyle/>
                    <a:p>
                      <a:pPr marL="0" algn="ctr" defTabSz="914400" rtl="0" eaLnBrk="1" latinLnBrk="0" hangingPunct="1"/>
                      <a:r>
                        <a:rPr lang="tr-TR" sz="1800" b="0" i="0" kern="1200" dirty="0">
                          <a:solidFill>
                            <a:schemeClr val="dk1"/>
                          </a:solidFill>
                          <a:effectLst/>
                          <a:latin typeface="+mn-lt"/>
                          <a:ea typeface="+mn-ea"/>
                          <a:cs typeface="+mn-cs"/>
                        </a:rPr>
                        <a:t>Ulaştırma ve Altyapı Bak.</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Tekniker</a:t>
                      </a:r>
                      <a:endParaRPr lang="tr-TR" sz="1800" b="0" dirty="0">
                        <a:solidFill>
                          <a:srgbClr val="000000"/>
                        </a:solidFill>
                        <a:effectLst/>
                        <a:latin typeface="+mn-lt"/>
                      </a:endParaRPr>
                    </a:p>
                  </a:txBody>
                  <a:tcPr anchor="ctr"/>
                </a:tc>
                <a:tc>
                  <a:txBody>
                    <a:bodyPr/>
                    <a:lstStyle/>
                    <a:p>
                      <a:pPr algn="ctr"/>
                      <a:r>
                        <a:rPr lang="tr-TR" sz="1800" dirty="0">
                          <a:latin typeface="+mn-lt"/>
                        </a:rPr>
                        <a:t>1</a:t>
                      </a:r>
                    </a:p>
                  </a:txBody>
                  <a:tcPr anchor="ctr"/>
                </a:tc>
                <a:tc>
                  <a:txBody>
                    <a:bodyPr/>
                    <a:lstStyle/>
                    <a:p>
                      <a:pPr algn="ctr"/>
                      <a:r>
                        <a:rPr lang="tr-TR" sz="1800" b="0" i="0" kern="1200" dirty="0">
                          <a:solidFill>
                            <a:schemeClr val="dk1"/>
                          </a:solidFill>
                          <a:effectLst/>
                          <a:latin typeface="+mn-lt"/>
                          <a:ea typeface="+mn-ea"/>
                          <a:cs typeface="+mn-cs"/>
                        </a:rPr>
                        <a:t>85,64</a:t>
                      </a:r>
                      <a:endParaRPr lang="tr-TR" sz="1800" dirty="0">
                        <a:latin typeface="+mn-lt"/>
                      </a:endParaRPr>
                    </a:p>
                  </a:txBody>
                  <a:tcPr marL="0" marR="0" marT="0" marB="0" anchor="ctr"/>
                </a:tc>
                <a:tc>
                  <a:txBody>
                    <a:bodyPr/>
                    <a:lstStyle/>
                    <a:p>
                      <a:pPr algn="ctr"/>
                      <a:r>
                        <a:rPr lang="tr-TR" sz="1800" b="0" i="0" kern="1200" dirty="0">
                          <a:solidFill>
                            <a:schemeClr val="dk1"/>
                          </a:solidFill>
                          <a:effectLst/>
                          <a:latin typeface="+mn-lt"/>
                          <a:ea typeface="+mn-ea"/>
                          <a:cs typeface="+mn-cs"/>
                        </a:rPr>
                        <a:t>85,64</a:t>
                      </a:r>
                      <a:endParaRPr lang="tr-TR" sz="1800" dirty="0">
                        <a:latin typeface="+mn-lt"/>
                      </a:endParaRPr>
                    </a:p>
                  </a:txBody>
                  <a:tcPr anchor="ctr"/>
                </a:tc>
                <a:extLst>
                  <a:ext uri="{0D108BD9-81ED-4DB2-BD59-A6C34878D82A}">
                    <a16:rowId xmlns:a16="http://schemas.microsoft.com/office/drawing/2014/main" val="2849883876"/>
                  </a:ext>
                </a:extLst>
              </a:tr>
              <a:tr h="370840">
                <a:tc>
                  <a:txBody>
                    <a:bodyPr/>
                    <a:lstStyle/>
                    <a:p>
                      <a:pPr algn="ctr"/>
                      <a:r>
                        <a:rPr lang="tr-TR" sz="1800" b="0" i="0" kern="1200" dirty="0">
                          <a:solidFill>
                            <a:schemeClr val="dk1"/>
                          </a:solidFill>
                          <a:effectLst/>
                          <a:latin typeface="+mn-lt"/>
                          <a:ea typeface="+mn-ea"/>
                          <a:cs typeface="+mn-cs"/>
                        </a:rPr>
                        <a:t>6.01.2022</a:t>
                      </a:r>
                      <a:endParaRPr lang="tr-TR" sz="1800" dirty="0">
                        <a:latin typeface="+mn-lt"/>
                      </a:endParaRPr>
                    </a:p>
                  </a:txBody>
                  <a:tcPr anchor="ctr"/>
                </a:tc>
                <a:tc>
                  <a:txBody>
                    <a:bodyPr/>
                    <a:lstStyle/>
                    <a:p>
                      <a:pPr algn="ctr"/>
                      <a:r>
                        <a:rPr lang="tr-TR" b="0" dirty="0">
                          <a:solidFill>
                            <a:srgbClr val="000000"/>
                          </a:solidFill>
                          <a:effectLst/>
                          <a:latin typeface="+mn-lt"/>
                        </a:rPr>
                        <a:t>Tapu ve Kadastro Genel </a:t>
                      </a:r>
                      <a:r>
                        <a:rPr lang="tr-TR" b="0" dirty="0" err="1">
                          <a:solidFill>
                            <a:srgbClr val="000000"/>
                          </a:solidFill>
                          <a:effectLst/>
                          <a:latin typeface="+mn-lt"/>
                        </a:rPr>
                        <a:t>Müd</a:t>
                      </a:r>
                      <a:r>
                        <a:rPr lang="tr-TR" b="0" dirty="0">
                          <a:solidFill>
                            <a:srgbClr val="000000"/>
                          </a:solidFill>
                          <a:effectLst/>
                          <a:latin typeface="+mn-lt"/>
                        </a:rPr>
                        <a:t>.</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Tekniker</a:t>
                      </a:r>
                      <a:endParaRPr lang="tr-TR" sz="1800" b="0" dirty="0">
                        <a:solidFill>
                          <a:srgbClr val="000000"/>
                        </a:solidFill>
                        <a:effectLst/>
                        <a:latin typeface="+mn-lt"/>
                      </a:endParaRPr>
                    </a:p>
                  </a:txBody>
                  <a:tcPr anchor="ctr"/>
                </a:tc>
                <a:tc>
                  <a:txBody>
                    <a:bodyPr/>
                    <a:lstStyle/>
                    <a:p>
                      <a:pPr algn="ctr"/>
                      <a:r>
                        <a:rPr lang="tr-TR" sz="1800" b="0" i="0" kern="1200" dirty="0">
                          <a:solidFill>
                            <a:schemeClr val="dk1"/>
                          </a:solidFill>
                          <a:effectLst/>
                          <a:latin typeface="+mn-lt"/>
                          <a:ea typeface="+mn-ea"/>
                          <a:cs typeface="+mn-cs"/>
                        </a:rPr>
                        <a:t>1</a:t>
                      </a:r>
                      <a:endParaRPr lang="tr-TR" sz="1800" dirty="0">
                        <a:latin typeface="+mn-lt"/>
                      </a:endParaRPr>
                    </a:p>
                  </a:txBody>
                  <a:tcPr anchor="ctr"/>
                </a:tc>
                <a:tc>
                  <a:txBody>
                    <a:bodyPr/>
                    <a:lstStyle/>
                    <a:p>
                      <a:pPr algn="ctr"/>
                      <a:r>
                        <a:rPr lang="tr-TR" b="0" dirty="0">
                          <a:solidFill>
                            <a:srgbClr val="000000"/>
                          </a:solidFill>
                          <a:effectLst/>
                          <a:latin typeface="+mn-lt"/>
                        </a:rPr>
                        <a:t>88,92</a:t>
                      </a:r>
                    </a:p>
                  </a:txBody>
                  <a:tcPr marL="0" marR="0" marT="0" marB="0" anchor="ctr"/>
                </a:tc>
                <a:tc>
                  <a:txBody>
                    <a:bodyPr/>
                    <a:lstStyle/>
                    <a:p>
                      <a:pPr algn="ctr"/>
                      <a:r>
                        <a:rPr lang="tr-TR" b="0" dirty="0">
                          <a:solidFill>
                            <a:srgbClr val="000000"/>
                          </a:solidFill>
                          <a:effectLst/>
                          <a:latin typeface="+mn-lt"/>
                        </a:rPr>
                        <a:t>88,92</a:t>
                      </a:r>
                    </a:p>
                  </a:txBody>
                  <a:tcPr marL="0" marR="0" marT="0" marB="0" anchor="ctr"/>
                </a:tc>
                <a:extLst>
                  <a:ext uri="{0D108BD9-81ED-4DB2-BD59-A6C34878D82A}">
                    <a16:rowId xmlns:a16="http://schemas.microsoft.com/office/drawing/2014/main" val="3059425416"/>
                  </a:ext>
                </a:extLst>
              </a:tr>
              <a:tr h="370840">
                <a:tc>
                  <a:txBody>
                    <a:bodyPr/>
                    <a:lstStyle/>
                    <a:p>
                      <a:pPr algn="ctr"/>
                      <a:r>
                        <a:rPr lang="tr-TR" b="0" dirty="0">
                          <a:solidFill>
                            <a:srgbClr val="000000"/>
                          </a:solidFill>
                          <a:effectLst/>
                          <a:latin typeface="+mn-lt"/>
                        </a:rPr>
                        <a:t>6.01.2022</a:t>
                      </a:r>
                    </a:p>
                  </a:txBody>
                  <a:tcPr marL="0" marR="0" marT="0" marB="0" anchor="ctr"/>
                </a:tc>
                <a:tc>
                  <a:txBody>
                    <a:bodyPr/>
                    <a:lstStyle/>
                    <a:p>
                      <a:pPr algn="ctr"/>
                      <a:r>
                        <a:rPr lang="tr-TR" b="0" dirty="0">
                          <a:solidFill>
                            <a:srgbClr val="000000"/>
                          </a:solidFill>
                          <a:effectLst/>
                          <a:latin typeface="+mn-lt"/>
                        </a:rPr>
                        <a:t>Türkiye Elektrik Dağıtım A.Ş. Genel </a:t>
                      </a:r>
                      <a:r>
                        <a:rPr lang="tr-TR" b="0" dirty="0" err="1">
                          <a:solidFill>
                            <a:srgbClr val="000000"/>
                          </a:solidFill>
                          <a:effectLst/>
                          <a:latin typeface="+mn-lt"/>
                        </a:rPr>
                        <a:t>Müd</a:t>
                      </a:r>
                      <a:r>
                        <a:rPr lang="tr-TR" b="0" dirty="0">
                          <a:solidFill>
                            <a:srgbClr val="000000"/>
                          </a:solidFill>
                          <a:effectLst/>
                          <a:latin typeface="+mn-lt"/>
                        </a:rPr>
                        <a:t>.</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Tekniker</a:t>
                      </a:r>
                      <a:endParaRPr lang="tr-TR" sz="1800" b="0" dirty="0">
                        <a:solidFill>
                          <a:srgbClr val="000000"/>
                        </a:solidFill>
                        <a:effectLst/>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a:solidFill>
                            <a:schemeClr val="dk1"/>
                          </a:solidFill>
                          <a:effectLst/>
                          <a:latin typeface="+mn-lt"/>
                          <a:ea typeface="+mn-ea"/>
                          <a:cs typeface="+mn-cs"/>
                        </a:rPr>
                        <a:t>1</a:t>
                      </a:r>
                      <a:endParaRPr lang="tr-TR" sz="1800">
                        <a:latin typeface="+mn-lt"/>
                      </a:endParaRPr>
                    </a:p>
                  </a:txBody>
                  <a:tcPr anchor="ctr"/>
                </a:tc>
                <a:tc>
                  <a:txBody>
                    <a:bodyPr/>
                    <a:lstStyle/>
                    <a:p>
                      <a:pPr algn="ctr"/>
                      <a:r>
                        <a:rPr lang="tr-TR" b="0" dirty="0">
                          <a:solidFill>
                            <a:srgbClr val="000000"/>
                          </a:solidFill>
                          <a:effectLst/>
                          <a:latin typeface="+mn-lt"/>
                        </a:rPr>
                        <a:t>90,32</a:t>
                      </a:r>
                    </a:p>
                  </a:txBody>
                  <a:tcPr marL="0" marR="0" marT="0" marB="0" anchor="ctr"/>
                </a:tc>
                <a:tc>
                  <a:txBody>
                    <a:bodyPr/>
                    <a:lstStyle/>
                    <a:p>
                      <a:pPr algn="ctr"/>
                      <a:r>
                        <a:rPr lang="tr-TR" b="0" dirty="0">
                          <a:solidFill>
                            <a:srgbClr val="000000"/>
                          </a:solidFill>
                          <a:effectLst/>
                          <a:latin typeface="+mn-lt"/>
                        </a:rPr>
                        <a:t>90,32</a:t>
                      </a:r>
                    </a:p>
                  </a:txBody>
                  <a:tcPr marL="0" marR="0" marT="0" marB="0" anchor="ctr"/>
                </a:tc>
                <a:extLst>
                  <a:ext uri="{0D108BD9-81ED-4DB2-BD59-A6C34878D82A}">
                    <a16:rowId xmlns:a16="http://schemas.microsoft.com/office/drawing/2014/main" val="58844759"/>
                  </a:ext>
                </a:extLst>
              </a:tr>
              <a:tr h="370840">
                <a:tc>
                  <a:txBody>
                    <a:bodyPr/>
                    <a:lstStyle/>
                    <a:p>
                      <a:pPr algn="ctr"/>
                      <a:r>
                        <a:rPr lang="tr-TR" sz="1800" b="0" i="0" kern="1200" dirty="0">
                          <a:solidFill>
                            <a:schemeClr val="dk1"/>
                          </a:solidFill>
                          <a:effectLst/>
                          <a:latin typeface="+mn-lt"/>
                          <a:ea typeface="+mn-ea"/>
                          <a:cs typeface="+mn-cs"/>
                        </a:rPr>
                        <a:t>14.01.2021</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Harran Üniversitesi</a:t>
                      </a:r>
                      <a:endParaRPr lang="tr-TR" b="0" dirty="0">
                        <a:solidFill>
                          <a:srgbClr val="000000"/>
                        </a:solidFill>
                        <a:effectLst/>
                        <a:latin typeface="+mn-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Tekniker</a:t>
                      </a:r>
                      <a:endParaRPr lang="tr-TR" sz="1800" b="0" dirty="0">
                        <a:solidFill>
                          <a:srgbClr val="000000"/>
                        </a:solidFill>
                        <a:effectLst/>
                        <a:latin typeface="+mn-lt"/>
                      </a:endParaRPr>
                    </a:p>
                  </a:txBody>
                  <a:tcPr anchor="ctr"/>
                </a:tc>
                <a:tc>
                  <a:txBody>
                    <a:bodyPr/>
                    <a:lstStyle/>
                    <a:p>
                      <a:pPr algn="ctr"/>
                      <a:r>
                        <a:rPr lang="tr-TR" sz="1800" dirty="0">
                          <a:latin typeface="+mn-lt"/>
                        </a:rPr>
                        <a:t>1</a:t>
                      </a:r>
                    </a:p>
                  </a:txBody>
                  <a:tcPr anchor="ctr"/>
                </a:tc>
                <a:tc>
                  <a:txBody>
                    <a:bodyPr/>
                    <a:lstStyle/>
                    <a:p>
                      <a:pPr algn="ctr"/>
                      <a:r>
                        <a:rPr lang="tr-TR" sz="1800" b="0" i="0" kern="1200" dirty="0">
                          <a:solidFill>
                            <a:schemeClr val="dk1"/>
                          </a:solidFill>
                          <a:effectLst/>
                          <a:latin typeface="+mn-lt"/>
                          <a:ea typeface="+mn-ea"/>
                          <a:cs typeface="+mn-cs"/>
                        </a:rPr>
                        <a:t>90,5</a:t>
                      </a:r>
                      <a:endParaRPr lang="tr-TR" b="0" dirty="0">
                        <a:solidFill>
                          <a:srgbClr val="000000"/>
                        </a:solidFill>
                        <a:effectLst/>
                        <a:latin typeface="+mn-lt"/>
                      </a:endParaRPr>
                    </a:p>
                  </a:txBody>
                  <a:tcPr marL="0" marR="0" marT="0" marB="0" anchor="ctr"/>
                </a:tc>
                <a:tc>
                  <a:txBody>
                    <a:bodyPr/>
                    <a:lstStyle/>
                    <a:p>
                      <a:pPr algn="ctr"/>
                      <a:r>
                        <a:rPr lang="tr-TR" sz="1800" b="0" i="0" kern="1200" dirty="0">
                          <a:solidFill>
                            <a:schemeClr val="dk1"/>
                          </a:solidFill>
                          <a:effectLst/>
                          <a:latin typeface="+mn-lt"/>
                          <a:ea typeface="+mn-ea"/>
                          <a:cs typeface="+mn-cs"/>
                        </a:rPr>
                        <a:t>90,5</a:t>
                      </a:r>
                      <a:endParaRPr lang="tr-TR" b="0" dirty="0">
                        <a:solidFill>
                          <a:srgbClr val="000000"/>
                        </a:solidFill>
                        <a:effectLst/>
                        <a:latin typeface="+mn-lt"/>
                      </a:endParaRPr>
                    </a:p>
                  </a:txBody>
                  <a:tcPr marL="0" marR="0" marT="0" marB="0" anchor="ctr"/>
                </a:tc>
                <a:extLst>
                  <a:ext uri="{0D108BD9-81ED-4DB2-BD59-A6C34878D82A}">
                    <a16:rowId xmlns:a16="http://schemas.microsoft.com/office/drawing/2014/main" val="407579553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14.01.2021</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Vakıflar Genel </a:t>
                      </a:r>
                      <a:r>
                        <a:rPr lang="tr-TR" sz="1800" b="0" i="0" kern="1200" dirty="0" err="1">
                          <a:solidFill>
                            <a:schemeClr val="dk1"/>
                          </a:solidFill>
                          <a:effectLst/>
                          <a:latin typeface="+mn-lt"/>
                          <a:ea typeface="+mn-ea"/>
                          <a:cs typeface="+mn-cs"/>
                        </a:rPr>
                        <a:t>Müd</a:t>
                      </a:r>
                      <a:r>
                        <a:rPr lang="tr-TR" sz="1800" b="0" i="0" kern="1200" dirty="0">
                          <a:solidFill>
                            <a:schemeClr val="dk1"/>
                          </a:solidFill>
                          <a:effectLst/>
                          <a:latin typeface="+mn-lt"/>
                          <a:ea typeface="+mn-ea"/>
                          <a:cs typeface="+mn-cs"/>
                        </a:rPr>
                        <a:t>.</a:t>
                      </a:r>
                      <a:endParaRPr lang="tr-TR" b="0" dirty="0">
                        <a:solidFill>
                          <a:srgbClr val="000000"/>
                        </a:solidFill>
                        <a:effectLst/>
                        <a:latin typeface="+mn-lt"/>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Tekniker</a:t>
                      </a:r>
                      <a:endParaRPr lang="tr-TR" sz="1800" b="0" dirty="0">
                        <a:solidFill>
                          <a:srgbClr val="000000"/>
                        </a:solidFill>
                        <a:effectLst/>
                        <a:latin typeface="+mn-lt"/>
                      </a:endParaRPr>
                    </a:p>
                  </a:txBody>
                  <a:tcPr anchor="ctr"/>
                </a:tc>
                <a:tc>
                  <a:txBody>
                    <a:bodyPr/>
                    <a:lstStyle/>
                    <a:p>
                      <a:pPr algn="ctr"/>
                      <a:r>
                        <a:rPr lang="tr-TR" sz="1800" dirty="0">
                          <a:latin typeface="+mn-lt"/>
                        </a:rPr>
                        <a:t>1</a:t>
                      </a:r>
                    </a:p>
                  </a:txBody>
                  <a:tcPr anchor="ctr"/>
                </a:tc>
                <a:tc>
                  <a:txBody>
                    <a:bodyPr/>
                    <a:lstStyle/>
                    <a:p>
                      <a:pPr algn="ctr"/>
                      <a:r>
                        <a:rPr lang="tr-TR" sz="1800" b="0" i="0" kern="1200" dirty="0">
                          <a:solidFill>
                            <a:schemeClr val="dk1"/>
                          </a:solidFill>
                          <a:effectLst/>
                          <a:latin typeface="+mn-lt"/>
                          <a:ea typeface="+mn-ea"/>
                          <a:cs typeface="+mn-cs"/>
                        </a:rPr>
                        <a:t>90,67</a:t>
                      </a:r>
                      <a:endParaRPr lang="tr-TR" b="0" dirty="0">
                        <a:solidFill>
                          <a:srgbClr val="000000"/>
                        </a:solidFill>
                        <a:effectLst/>
                        <a:latin typeface="+mn-lt"/>
                      </a:endParaRPr>
                    </a:p>
                  </a:txBody>
                  <a:tcPr marL="0" marR="0" marT="0" marB="0" anchor="ctr"/>
                </a:tc>
                <a:tc>
                  <a:txBody>
                    <a:bodyPr/>
                    <a:lstStyle/>
                    <a:p>
                      <a:pPr algn="ctr"/>
                      <a:r>
                        <a:rPr lang="tr-TR" sz="1800" b="1" i="0" kern="1200" dirty="0">
                          <a:solidFill>
                            <a:srgbClr val="FF0000"/>
                          </a:solidFill>
                          <a:effectLst/>
                          <a:latin typeface="+mn-lt"/>
                          <a:ea typeface="+mn-ea"/>
                          <a:cs typeface="+mn-cs"/>
                        </a:rPr>
                        <a:t>90,67</a:t>
                      </a:r>
                      <a:endParaRPr lang="tr-TR" b="1" dirty="0">
                        <a:solidFill>
                          <a:srgbClr val="FF0000"/>
                        </a:solidFill>
                        <a:effectLst/>
                        <a:latin typeface="+mn-lt"/>
                      </a:endParaRPr>
                    </a:p>
                  </a:txBody>
                  <a:tcPr marL="0" marR="0" marT="0" marB="0" anchor="ctr"/>
                </a:tc>
                <a:extLst>
                  <a:ext uri="{0D108BD9-81ED-4DB2-BD59-A6C34878D82A}">
                    <a16:rowId xmlns:a16="http://schemas.microsoft.com/office/drawing/2014/main" val="612456696"/>
                  </a:ext>
                </a:extLst>
              </a:tr>
            </a:tbl>
          </a:graphicData>
        </a:graphic>
      </p:graphicFrame>
      <p:pic>
        <p:nvPicPr>
          <p:cNvPr id="1026" name="Picture 2">
            <a:extLst>
              <a:ext uri="{FF2B5EF4-FFF2-40B4-BE49-F238E27FC236}">
                <a16:creationId xmlns:a16="http://schemas.microsoft.com/office/drawing/2014/main" id="{51C3A2F9-0FB1-42A1-8E4D-E79256837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2235" y="1353655"/>
            <a:ext cx="1225586" cy="11275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Şehitkamil Belediyesi - Anasayfa">
            <a:extLst>
              <a:ext uri="{FF2B5EF4-FFF2-40B4-BE49-F238E27FC236}">
                <a16:creationId xmlns:a16="http://schemas.microsoft.com/office/drawing/2014/main" id="{BD5441B7-F532-4082-92A2-4A248E3F0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52" y="3001860"/>
            <a:ext cx="977268" cy="12479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pu ve Kadastro Genel Müdürlüğü - Vikipedi">
            <a:extLst>
              <a:ext uri="{FF2B5EF4-FFF2-40B4-BE49-F238E27FC236}">
                <a16:creationId xmlns:a16="http://schemas.microsoft.com/office/drawing/2014/main" id="{401173D7-192B-40C1-BB81-4A9A09F30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87" y="4412998"/>
            <a:ext cx="1031599" cy="993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laştırma ve Altyapı Bakanlığı - Vikipedi">
            <a:extLst>
              <a:ext uri="{FF2B5EF4-FFF2-40B4-BE49-F238E27FC236}">
                <a16:creationId xmlns:a16="http://schemas.microsoft.com/office/drawing/2014/main" id="{BB8A089E-6A85-437E-AD2F-F9F110C483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21813" y="4184005"/>
            <a:ext cx="1225587" cy="12228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İNGÖL ÜNİVERSİTESİ">
            <a:extLst>
              <a:ext uri="{FF2B5EF4-FFF2-40B4-BE49-F238E27FC236}">
                <a16:creationId xmlns:a16="http://schemas.microsoft.com/office/drawing/2014/main" id="{6DE34417-FA6E-43AE-8078-6FAD4A2776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96371" y="2721153"/>
            <a:ext cx="1273847" cy="122289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ürkiye Elektrik Dağıtım - Vikipedi">
            <a:extLst>
              <a:ext uri="{FF2B5EF4-FFF2-40B4-BE49-F238E27FC236}">
                <a16:creationId xmlns:a16="http://schemas.microsoft.com/office/drawing/2014/main" id="{6A315E1B-A0C3-4D5F-8F25-E8A2242F66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44493" y="5642296"/>
            <a:ext cx="1177601" cy="116590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022B771E-CC0B-4744-B2C6-3FC019271D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03" y="5570070"/>
            <a:ext cx="1128166" cy="1128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992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D685CAC3-69A8-4DCA-B621-209A568D551A}"/>
              </a:ext>
            </a:extLst>
          </p:cNvPr>
          <p:cNvSpPr/>
          <p:nvPr/>
        </p:nvSpPr>
        <p:spPr>
          <a:xfrm>
            <a:off x="987552" y="279602"/>
            <a:ext cx="10314432" cy="1077218"/>
          </a:xfrm>
          <a:prstGeom prst="rect">
            <a:avLst/>
          </a:prstGeom>
          <a:noFill/>
        </p:spPr>
        <p:txBody>
          <a:bodyPr wrap="square" lIns="91440" tIns="45720" rIns="91440" bIns="45720">
            <a:spAutoFit/>
          </a:bodyPr>
          <a:lstStyle/>
          <a:p>
            <a:pPr algn="ctr"/>
            <a:r>
              <a:rPr lang="tr-TR"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KPSS ÖN LİSANS İLE MERKEZİ ATAMA PUANLARI</a:t>
            </a:r>
          </a:p>
          <a:p>
            <a:pPr algn="ctr"/>
            <a:r>
              <a:rPr lang="tr-TR" sz="32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TAPU VE KADASTRO</a:t>
            </a:r>
            <a:endParaRPr lang="tr-TR" sz="3200" b="1" dirty="0">
              <a:ln w="9525">
                <a:solidFill>
                  <a:schemeClr val="bg1"/>
                </a:solidFill>
                <a:prstDash val="solid"/>
              </a:ln>
              <a:effectLst>
                <a:outerShdw blurRad="12700" dist="38100" dir="2700000" algn="tl" rotWithShape="0">
                  <a:schemeClr val="bg1">
                    <a:lumMod val="50000"/>
                  </a:schemeClr>
                </a:outerShdw>
              </a:effectLst>
            </a:endParaRPr>
          </a:p>
        </p:txBody>
      </p:sp>
      <p:graphicFrame>
        <p:nvGraphicFramePr>
          <p:cNvPr id="2" name="Tablo 2">
            <a:extLst>
              <a:ext uri="{FF2B5EF4-FFF2-40B4-BE49-F238E27FC236}">
                <a16:creationId xmlns:a16="http://schemas.microsoft.com/office/drawing/2014/main" id="{DE75143C-94DC-480C-AD2E-B7FED2055F23}"/>
              </a:ext>
            </a:extLst>
          </p:cNvPr>
          <p:cNvGraphicFramePr>
            <a:graphicFrameLocks noGrp="1"/>
          </p:cNvGraphicFramePr>
          <p:nvPr>
            <p:extLst>
              <p:ext uri="{D42A27DB-BD31-4B8C-83A1-F6EECF244321}">
                <p14:modId xmlns:p14="http://schemas.microsoft.com/office/powerpoint/2010/main" val="1373272756"/>
              </p:ext>
            </p:extLst>
          </p:nvPr>
        </p:nvGraphicFramePr>
        <p:xfrm>
          <a:off x="1368026" y="1607758"/>
          <a:ext cx="9455947" cy="2494280"/>
        </p:xfrm>
        <a:graphic>
          <a:graphicData uri="http://schemas.openxmlformats.org/drawingml/2006/table">
            <a:tbl>
              <a:tblPr firstRow="1" bandRow="1">
                <a:tableStyleId>{5C22544A-7EE6-4342-B048-85BDC9FD1C3A}</a:tableStyleId>
              </a:tblPr>
              <a:tblGrid>
                <a:gridCol w="1572052">
                  <a:extLst>
                    <a:ext uri="{9D8B030D-6E8A-4147-A177-3AD203B41FA5}">
                      <a16:colId xmlns:a16="http://schemas.microsoft.com/office/drawing/2014/main" val="2736198720"/>
                    </a:ext>
                  </a:extLst>
                </a:gridCol>
                <a:gridCol w="4045940">
                  <a:extLst>
                    <a:ext uri="{9D8B030D-6E8A-4147-A177-3AD203B41FA5}">
                      <a16:colId xmlns:a16="http://schemas.microsoft.com/office/drawing/2014/main" val="2823730850"/>
                    </a:ext>
                  </a:extLst>
                </a:gridCol>
                <a:gridCol w="1152144">
                  <a:extLst>
                    <a:ext uri="{9D8B030D-6E8A-4147-A177-3AD203B41FA5}">
                      <a16:colId xmlns:a16="http://schemas.microsoft.com/office/drawing/2014/main" val="3859006706"/>
                    </a:ext>
                  </a:extLst>
                </a:gridCol>
                <a:gridCol w="822960">
                  <a:extLst>
                    <a:ext uri="{9D8B030D-6E8A-4147-A177-3AD203B41FA5}">
                      <a16:colId xmlns:a16="http://schemas.microsoft.com/office/drawing/2014/main" val="995627164"/>
                    </a:ext>
                  </a:extLst>
                </a:gridCol>
                <a:gridCol w="932688">
                  <a:extLst>
                    <a:ext uri="{9D8B030D-6E8A-4147-A177-3AD203B41FA5}">
                      <a16:colId xmlns:a16="http://schemas.microsoft.com/office/drawing/2014/main" val="677857026"/>
                    </a:ext>
                  </a:extLst>
                </a:gridCol>
                <a:gridCol w="930163">
                  <a:extLst>
                    <a:ext uri="{9D8B030D-6E8A-4147-A177-3AD203B41FA5}">
                      <a16:colId xmlns:a16="http://schemas.microsoft.com/office/drawing/2014/main" val="3154247246"/>
                    </a:ext>
                  </a:extLst>
                </a:gridCol>
              </a:tblGrid>
              <a:tr h="370840">
                <a:tc>
                  <a:txBody>
                    <a:bodyPr/>
                    <a:lstStyle/>
                    <a:p>
                      <a:pPr algn="ctr"/>
                      <a:r>
                        <a:rPr lang="tr-TR" sz="1800" dirty="0">
                          <a:latin typeface="+mn-lt"/>
                        </a:rPr>
                        <a:t>Atama Tarihi</a:t>
                      </a:r>
                    </a:p>
                  </a:txBody>
                  <a:tcPr anchor="ctr"/>
                </a:tc>
                <a:tc>
                  <a:txBody>
                    <a:bodyPr/>
                    <a:lstStyle/>
                    <a:p>
                      <a:pPr algn="ctr"/>
                      <a:r>
                        <a:rPr lang="tr-TR" sz="1800" dirty="0">
                          <a:latin typeface="+mn-lt"/>
                        </a:rPr>
                        <a:t>Kurum</a:t>
                      </a:r>
                    </a:p>
                  </a:txBody>
                  <a:tcPr anchor="ctr"/>
                </a:tc>
                <a:tc>
                  <a:txBody>
                    <a:bodyPr/>
                    <a:lstStyle/>
                    <a:p>
                      <a:pPr algn="ctr"/>
                      <a:r>
                        <a:rPr lang="tr-TR" sz="1800" dirty="0" err="1">
                          <a:latin typeface="+mn-lt"/>
                        </a:rPr>
                        <a:t>Ünvan</a:t>
                      </a:r>
                      <a:endParaRPr lang="tr-TR" sz="1800" dirty="0">
                        <a:latin typeface="+mn-lt"/>
                      </a:endParaRPr>
                    </a:p>
                  </a:txBody>
                  <a:tcPr anchor="ctr"/>
                </a:tc>
                <a:tc>
                  <a:txBody>
                    <a:bodyPr/>
                    <a:lstStyle/>
                    <a:p>
                      <a:pPr algn="ctr"/>
                      <a:r>
                        <a:rPr lang="tr-TR" sz="1800" dirty="0">
                          <a:latin typeface="+mn-lt"/>
                        </a:rPr>
                        <a:t>Kadro</a:t>
                      </a:r>
                    </a:p>
                  </a:txBody>
                  <a:tcPr anchor="ctr"/>
                </a:tc>
                <a:tc>
                  <a:txBody>
                    <a:bodyPr/>
                    <a:lstStyle/>
                    <a:p>
                      <a:pPr algn="ctr"/>
                      <a:r>
                        <a:rPr lang="tr-TR" sz="1800" dirty="0">
                          <a:latin typeface="+mn-lt"/>
                        </a:rPr>
                        <a:t>Taban Puan</a:t>
                      </a:r>
                    </a:p>
                  </a:txBody>
                  <a:tcPr anchor="ctr"/>
                </a:tc>
                <a:tc>
                  <a:txBody>
                    <a:bodyPr/>
                    <a:lstStyle/>
                    <a:p>
                      <a:pPr algn="ctr"/>
                      <a:r>
                        <a:rPr lang="tr-TR" sz="1800" dirty="0">
                          <a:latin typeface="+mn-lt"/>
                        </a:rPr>
                        <a:t>Tavan Puan</a:t>
                      </a:r>
                    </a:p>
                  </a:txBody>
                  <a:tcPr anchor="ctr"/>
                </a:tc>
                <a:extLst>
                  <a:ext uri="{0D108BD9-81ED-4DB2-BD59-A6C34878D82A}">
                    <a16:rowId xmlns:a16="http://schemas.microsoft.com/office/drawing/2014/main" val="2553224527"/>
                  </a:ext>
                </a:extLst>
              </a:tr>
              <a:tr h="370840">
                <a:tc>
                  <a:txBody>
                    <a:bodyPr/>
                    <a:lstStyle/>
                    <a:p>
                      <a:pPr algn="ctr"/>
                      <a:r>
                        <a:rPr lang="tr-TR" sz="1800" b="0" i="0" kern="1200" dirty="0">
                          <a:solidFill>
                            <a:schemeClr val="dk1"/>
                          </a:solidFill>
                          <a:effectLst/>
                          <a:latin typeface="+mn-lt"/>
                          <a:ea typeface="+mn-ea"/>
                          <a:cs typeface="+mn-cs"/>
                        </a:rPr>
                        <a:t>3.01.2023</a:t>
                      </a:r>
                      <a:endParaRPr lang="tr-TR" sz="180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T.C. Devlet Demiryolları İşlet. Gen. </a:t>
                      </a:r>
                      <a:r>
                        <a:rPr lang="tr-TR" sz="1800" b="0" i="0" kern="1200" dirty="0" err="1">
                          <a:solidFill>
                            <a:schemeClr val="dk1"/>
                          </a:solidFill>
                          <a:effectLst/>
                          <a:latin typeface="+mn-lt"/>
                          <a:ea typeface="+mn-ea"/>
                          <a:cs typeface="+mn-cs"/>
                        </a:rPr>
                        <a:t>Müd</a:t>
                      </a:r>
                      <a:r>
                        <a:rPr lang="tr-TR" sz="1800" b="0" i="0" kern="1200" dirty="0">
                          <a:solidFill>
                            <a:schemeClr val="dk1"/>
                          </a:solidFill>
                          <a:effectLst/>
                          <a:latin typeface="+mn-lt"/>
                          <a:ea typeface="+mn-ea"/>
                          <a:cs typeface="+mn-cs"/>
                        </a:rPr>
                        <a:t>.</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Tekniker</a:t>
                      </a:r>
                      <a:endParaRPr lang="tr-TR" sz="1800" dirty="0">
                        <a:latin typeface="+mn-lt"/>
                      </a:endParaRPr>
                    </a:p>
                  </a:txBody>
                  <a:tcPr anchor="ctr"/>
                </a:tc>
                <a:tc>
                  <a:txBody>
                    <a:bodyPr/>
                    <a:lstStyle/>
                    <a:p>
                      <a:pPr algn="ctr"/>
                      <a:r>
                        <a:rPr lang="tr-TR" sz="1800" dirty="0">
                          <a:latin typeface="+mn-lt"/>
                        </a:rPr>
                        <a:t>3</a:t>
                      </a:r>
                    </a:p>
                  </a:txBody>
                  <a:tcPr anchor="ctr"/>
                </a:tc>
                <a:tc>
                  <a:txBody>
                    <a:bodyPr/>
                    <a:lstStyle/>
                    <a:p>
                      <a:pPr algn="ctr"/>
                      <a:r>
                        <a:rPr lang="tr-TR" sz="1800" b="0" i="0" kern="1200">
                          <a:solidFill>
                            <a:schemeClr val="dk1"/>
                          </a:solidFill>
                          <a:effectLst/>
                          <a:latin typeface="+mn-lt"/>
                          <a:ea typeface="+mn-ea"/>
                          <a:cs typeface="+mn-cs"/>
                        </a:rPr>
                        <a:t>83.86</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84.56</a:t>
                      </a:r>
                      <a:endParaRPr lang="tr-TR" sz="1800" dirty="0">
                        <a:latin typeface="+mn-lt"/>
                      </a:endParaRPr>
                    </a:p>
                  </a:txBody>
                  <a:tcPr anchor="ctr"/>
                </a:tc>
                <a:extLst>
                  <a:ext uri="{0D108BD9-81ED-4DB2-BD59-A6C34878D82A}">
                    <a16:rowId xmlns:a16="http://schemas.microsoft.com/office/drawing/2014/main" val="2616856448"/>
                  </a:ext>
                </a:extLst>
              </a:tr>
              <a:tr h="370840">
                <a:tc>
                  <a:txBody>
                    <a:bodyPr/>
                    <a:lstStyle/>
                    <a:p>
                      <a:pPr algn="ctr"/>
                      <a:r>
                        <a:rPr lang="tr-TR" b="0" dirty="0">
                          <a:solidFill>
                            <a:srgbClr val="000000"/>
                          </a:solidFill>
                          <a:effectLst/>
                          <a:latin typeface="+mn-lt"/>
                        </a:rPr>
                        <a:t>20.07.2022</a:t>
                      </a:r>
                    </a:p>
                  </a:txBody>
                  <a:tcPr anchor="ctr"/>
                </a:tc>
                <a:tc>
                  <a:txBody>
                    <a:bodyPr/>
                    <a:lstStyle/>
                    <a:p>
                      <a:pPr algn="ctr"/>
                      <a:r>
                        <a:rPr lang="tr-TR" b="0" dirty="0">
                          <a:solidFill>
                            <a:srgbClr val="000000"/>
                          </a:solidFill>
                          <a:effectLst/>
                          <a:latin typeface="+mn-lt"/>
                        </a:rPr>
                        <a:t>Tapu ve Kadastro Genel </a:t>
                      </a:r>
                      <a:r>
                        <a:rPr lang="tr-TR" b="0" dirty="0" err="1">
                          <a:solidFill>
                            <a:srgbClr val="000000"/>
                          </a:solidFill>
                          <a:effectLst/>
                          <a:latin typeface="+mn-lt"/>
                        </a:rPr>
                        <a:t>Müd</a:t>
                      </a:r>
                      <a:r>
                        <a:rPr lang="tr-TR" b="0" dirty="0">
                          <a:solidFill>
                            <a:srgbClr val="000000"/>
                          </a:solidFill>
                          <a:effectLst/>
                          <a:latin typeface="+mn-lt"/>
                        </a:rPr>
                        <a:t>.</a:t>
                      </a:r>
                    </a:p>
                  </a:txBody>
                  <a:tcPr anchor="ctr"/>
                </a:tc>
                <a:tc>
                  <a:txBody>
                    <a:bodyPr/>
                    <a:lstStyle/>
                    <a:p>
                      <a:pPr algn="ctr"/>
                      <a:r>
                        <a:rPr lang="tr-TR" sz="1800" b="0" dirty="0">
                          <a:solidFill>
                            <a:srgbClr val="000000"/>
                          </a:solidFill>
                          <a:effectLst/>
                          <a:latin typeface="+mn-lt"/>
                        </a:rPr>
                        <a:t>Tekniker</a:t>
                      </a:r>
                    </a:p>
                  </a:txBody>
                  <a:tcPr marL="0" marR="0" marT="0" marB="0" anchor="ctr"/>
                </a:tc>
                <a:tc>
                  <a:txBody>
                    <a:bodyPr/>
                    <a:lstStyle/>
                    <a:p>
                      <a:pPr algn="ctr"/>
                      <a:r>
                        <a:rPr lang="tr-TR" sz="1800" dirty="0">
                          <a:latin typeface="+mn-lt"/>
                        </a:rPr>
                        <a:t>1</a:t>
                      </a:r>
                    </a:p>
                  </a:txBody>
                  <a:tcPr anchor="ctr"/>
                </a:tc>
                <a:tc>
                  <a:txBody>
                    <a:bodyPr/>
                    <a:lstStyle/>
                    <a:p>
                      <a:pPr algn="ctr"/>
                      <a:r>
                        <a:rPr lang="tr-TR" b="1" dirty="0">
                          <a:solidFill>
                            <a:srgbClr val="FF0000"/>
                          </a:solidFill>
                          <a:effectLst/>
                          <a:latin typeface="+mn-lt"/>
                        </a:rPr>
                        <a:t>81,03</a:t>
                      </a:r>
                    </a:p>
                  </a:txBody>
                  <a:tcPr marL="0" marR="0" marT="0" marB="0" anchor="ctr"/>
                </a:tc>
                <a:tc>
                  <a:txBody>
                    <a:bodyPr/>
                    <a:lstStyle/>
                    <a:p>
                      <a:pPr algn="ctr"/>
                      <a:r>
                        <a:rPr lang="tr-TR" b="0" dirty="0">
                          <a:solidFill>
                            <a:srgbClr val="000000"/>
                          </a:solidFill>
                          <a:effectLst/>
                          <a:latin typeface="+mn-lt"/>
                        </a:rPr>
                        <a:t>81,03</a:t>
                      </a:r>
                      <a:endParaRPr lang="tr-TR" sz="1800" dirty="0">
                        <a:latin typeface="+mn-lt"/>
                      </a:endParaRPr>
                    </a:p>
                  </a:txBody>
                  <a:tcPr anchor="ctr"/>
                </a:tc>
                <a:extLst>
                  <a:ext uri="{0D108BD9-81ED-4DB2-BD59-A6C34878D82A}">
                    <a16:rowId xmlns:a16="http://schemas.microsoft.com/office/drawing/2014/main" val="2785244198"/>
                  </a:ext>
                </a:extLst>
              </a:tr>
              <a:tr h="370840">
                <a:tc>
                  <a:txBody>
                    <a:bodyPr/>
                    <a:lstStyle/>
                    <a:p>
                      <a:pPr algn="ctr"/>
                      <a:r>
                        <a:rPr lang="tr-TR" b="0" dirty="0">
                          <a:solidFill>
                            <a:srgbClr val="000000"/>
                          </a:solidFill>
                          <a:effectLst/>
                          <a:latin typeface="+mn-lt"/>
                        </a:rPr>
                        <a:t>20.07.2022</a:t>
                      </a:r>
                    </a:p>
                  </a:txBody>
                  <a:tcPr anchor="ctr"/>
                </a:tc>
                <a:tc>
                  <a:txBody>
                    <a:bodyPr/>
                    <a:lstStyle/>
                    <a:p>
                      <a:pPr algn="ctr"/>
                      <a:r>
                        <a:rPr lang="tr-TR" sz="1800" b="0" i="0" kern="1200" dirty="0">
                          <a:solidFill>
                            <a:schemeClr val="dk1"/>
                          </a:solidFill>
                          <a:effectLst/>
                          <a:latin typeface="+mn-lt"/>
                          <a:ea typeface="+mn-ea"/>
                          <a:cs typeface="+mn-cs"/>
                        </a:rPr>
                        <a:t>T.C. Devlet Demiryolları İşlet. Gen. </a:t>
                      </a:r>
                      <a:r>
                        <a:rPr lang="tr-TR" sz="1800" b="0" i="0" kern="1200" dirty="0" err="1">
                          <a:solidFill>
                            <a:schemeClr val="dk1"/>
                          </a:solidFill>
                          <a:effectLst/>
                          <a:latin typeface="+mn-lt"/>
                          <a:ea typeface="+mn-ea"/>
                          <a:cs typeface="+mn-cs"/>
                        </a:rPr>
                        <a:t>Müd</a:t>
                      </a:r>
                      <a:r>
                        <a:rPr lang="tr-TR" sz="1800" b="0" i="0" kern="1200" dirty="0">
                          <a:solidFill>
                            <a:schemeClr val="dk1"/>
                          </a:solidFill>
                          <a:effectLst/>
                          <a:latin typeface="+mn-lt"/>
                          <a:ea typeface="+mn-ea"/>
                          <a:cs typeface="+mn-cs"/>
                        </a:rPr>
                        <a:t>.</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Memur</a:t>
                      </a:r>
                      <a:endParaRPr lang="tr-TR" sz="1800" dirty="0">
                        <a:latin typeface="+mn-lt"/>
                      </a:endParaRPr>
                    </a:p>
                  </a:txBody>
                  <a:tcPr anchor="ctr"/>
                </a:tc>
                <a:tc>
                  <a:txBody>
                    <a:bodyPr/>
                    <a:lstStyle/>
                    <a:p>
                      <a:pPr algn="ctr"/>
                      <a:r>
                        <a:rPr lang="tr-TR" sz="1800" dirty="0">
                          <a:latin typeface="+mn-lt"/>
                        </a:rPr>
                        <a:t>6</a:t>
                      </a:r>
                    </a:p>
                  </a:txBody>
                  <a:tcPr anchor="ctr"/>
                </a:tc>
                <a:tc>
                  <a:txBody>
                    <a:bodyPr/>
                    <a:lstStyle/>
                    <a:p>
                      <a:pPr algn="ctr"/>
                      <a:r>
                        <a:rPr lang="tr-TR" b="0" dirty="0">
                          <a:solidFill>
                            <a:srgbClr val="000000"/>
                          </a:solidFill>
                          <a:effectLst/>
                          <a:latin typeface="+mn-lt"/>
                        </a:rPr>
                        <a:t>81,7</a:t>
                      </a:r>
                    </a:p>
                  </a:txBody>
                  <a:tcPr marL="0" marR="0" marT="0" marB="0" anchor="ctr"/>
                </a:tc>
                <a:tc>
                  <a:txBody>
                    <a:bodyPr/>
                    <a:lstStyle/>
                    <a:p>
                      <a:pPr algn="ctr"/>
                      <a:r>
                        <a:rPr lang="tr-TR" sz="1800" b="0" i="0" kern="1200" dirty="0">
                          <a:solidFill>
                            <a:schemeClr val="dk1"/>
                          </a:solidFill>
                          <a:effectLst/>
                          <a:latin typeface="+mn-lt"/>
                          <a:ea typeface="+mn-ea"/>
                          <a:cs typeface="+mn-cs"/>
                        </a:rPr>
                        <a:t>83,07</a:t>
                      </a:r>
                      <a:endParaRPr lang="tr-TR" sz="1800" dirty="0">
                        <a:latin typeface="+mn-lt"/>
                      </a:endParaRPr>
                    </a:p>
                  </a:txBody>
                  <a:tcPr anchor="ctr"/>
                </a:tc>
                <a:extLst>
                  <a:ext uri="{0D108BD9-81ED-4DB2-BD59-A6C34878D82A}">
                    <a16:rowId xmlns:a16="http://schemas.microsoft.com/office/drawing/2014/main" val="3050353995"/>
                  </a:ext>
                </a:extLst>
              </a:tr>
              <a:tr h="370840">
                <a:tc>
                  <a:txBody>
                    <a:bodyPr/>
                    <a:lstStyle/>
                    <a:p>
                      <a:pPr algn="ctr"/>
                      <a:r>
                        <a:rPr lang="tr-TR" sz="1800" b="0" i="0" kern="1200" dirty="0">
                          <a:solidFill>
                            <a:schemeClr val="dk1"/>
                          </a:solidFill>
                          <a:effectLst/>
                          <a:latin typeface="+mn-lt"/>
                          <a:ea typeface="+mn-ea"/>
                          <a:cs typeface="+mn-cs"/>
                        </a:rPr>
                        <a:t>14.07.2021</a:t>
                      </a:r>
                      <a:endParaRPr lang="tr-TR" sz="180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b="0" dirty="0">
                          <a:solidFill>
                            <a:srgbClr val="000000"/>
                          </a:solidFill>
                          <a:effectLst/>
                          <a:latin typeface="+mn-lt"/>
                        </a:rPr>
                        <a:t>Tapu ve Kadastro Genel </a:t>
                      </a:r>
                      <a:r>
                        <a:rPr lang="tr-TR" b="0" dirty="0" err="1">
                          <a:solidFill>
                            <a:srgbClr val="000000"/>
                          </a:solidFill>
                          <a:effectLst/>
                          <a:latin typeface="+mn-lt"/>
                        </a:rPr>
                        <a:t>Müd</a:t>
                      </a:r>
                      <a:r>
                        <a:rPr lang="tr-TR" b="0" dirty="0">
                          <a:solidFill>
                            <a:srgbClr val="000000"/>
                          </a:solidFill>
                          <a:effectLst/>
                          <a:latin typeface="+mn-lt"/>
                        </a:rPr>
                        <a:t>.</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dirty="0">
                          <a:solidFill>
                            <a:srgbClr val="000000"/>
                          </a:solidFill>
                          <a:effectLst/>
                          <a:latin typeface="+mn-lt"/>
                        </a:rPr>
                        <a:t>Tekniker</a:t>
                      </a:r>
                    </a:p>
                  </a:txBody>
                  <a:tcPr anchor="ctr"/>
                </a:tc>
                <a:tc>
                  <a:txBody>
                    <a:bodyPr/>
                    <a:lstStyle/>
                    <a:p>
                      <a:pPr algn="ctr"/>
                      <a:r>
                        <a:rPr lang="tr-TR" sz="1800" dirty="0">
                          <a:latin typeface="+mn-lt"/>
                        </a:rPr>
                        <a:t>1</a:t>
                      </a:r>
                    </a:p>
                  </a:txBody>
                  <a:tcPr anchor="ctr"/>
                </a:tc>
                <a:tc>
                  <a:txBody>
                    <a:bodyPr/>
                    <a:lstStyle/>
                    <a:p>
                      <a:pPr algn="ctr"/>
                      <a:r>
                        <a:rPr lang="tr-TR" sz="1800" b="0" i="0" kern="1200" dirty="0">
                          <a:solidFill>
                            <a:schemeClr val="dk1"/>
                          </a:solidFill>
                          <a:effectLst/>
                          <a:latin typeface="+mn-lt"/>
                          <a:ea typeface="+mn-ea"/>
                          <a:cs typeface="+mn-cs"/>
                        </a:rPr>
                        <a:t>88,76</a:t>
                      </a:r>
                      <a:endParaRPr lang="tr-TR" sz="1800" dirty="0">
                        <a:latin typeface="+mn-lt"/>
                      </a:endParaRPr>
                    </a:p>
                  </a:txBody>
                  <a:tcPr anchor="ctr"/>
                </a:tc>
                <a:tc>
                  <a:txBody>
                    <a:bodyPr/>
                    <a:lstStyle/>
                    <a:p>
                      <a:pPr algn="ctr"/>
                      <a:r>
                        <a:rPr lang="tr-TR" sz="1800" b="1" i="0" kern="1200" dirty="0">
                          <a:solidFill>
                            <a:srgbClr val="FF0000"/>
                          </a:solidFill>
                          <a:effectLst/>
                          <a:latin typeface="+mn-lt"/>
                          <a:ea typeface="+mn-ea"/>
                          <a:cs typeface="+mn-cs"/>
                        </a:rPr>
                        <a:t>88,76</a:t>
                      </a:r>
                      <a:endParaRPr lang="tr-TR" sz="1800" b="1" dirty="0">
                        <a:solidFill>
                          <a:srgbClr val="FF0000"/>
                        </a:solidFill>
                        <a:latin typeface="+mn-lt"/>
                      </a:endParaRPr>
                    </a:p>
                  </a:txBody>
                  <a:tcPr anchor="ctr"/>
                </a:tc>
                <a:extLst>
                  <a:ext uri="{0D108BD9-81ED-4DB2-BD59-A6C34878D82A}">
                    <a16:rowId xmlns:a16="http://schemas.microsoft.com/office/drawing/2014/main" val="3802479355"/>
                  </a:ext>
                </a:extLst>
              </a:tr>
              <a:tr h="370840">
                <a:tc>
                  <a:txBody>
                    <a:bodyPr/>
                    <a:lstStyle/>
                    <a:p>
                      <a:pPr marL="0" algn="ctr" defTabSz="914400" rtl="0" eaLnBrk="1" latinLnBrk="0" hangingPunct="1"/>
                      <a:r>
                        <a:rPr lang="tr-TR" sz="1800" b="0" i="0" kern="1200" dirty="0">
                          <a:solidFill>
                            <a:schemeClr val="dk1"/>
                          </a:solidFill>
                          <a:effectLst/>
                          <a:latin typeface="+mn-lt"/>
                          <a:ea typeface="+mn-ea"/>
                          <a:cs typeface="+mn-cs"/>
                        </a:rPr>
                        <a:t>14.01.2021</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b="0" dirty="0">
                          <a:solidFill>
                            <a:srgbClr val="000000"/>
                          </a:solidFill>
                          <a:effectLst/>
                          <a:latin typeface="+mn-lt"/>
                        </a:rPr>
                        <a:t>Tapu ve Kadastro Genel </a:t>
                      </a:r>
                      <a:r>
                        <a:rPr lang="tr-TR" b="0" dirty="0" err="1">
                          <a:solidFill>
                            <a:srgbClr val="000000"/>
                          </a:solidFill>
                          <a:effectLst/>
                          <a:latin typeface="+mn-lt"/>
                        </a:rPr>
                        <a:t>Müd</a:t>
                      </a:r>
                      <a:r>
                        <a:rPr lang="tr-TR" b="0" dirty="0">
                          <a:solidFill>
                            <a:srgbClr val="000000"/>
                          </a:solidFill>
                          <a:effectLst/>
                          <a:latin typeface="+mn-lt"/>
                        </a:rPr>
                        <a:t>.</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dirty="0">
                          <a:solidFill>
                            <a:srgbClr val="000000"/>
                          </a:solidFill>
                          <a:effectLst/>
                          <a:latin typeface="+mn-lt"/>
                        </a:rPr>
                        <a:t>Tekniker</a:t>
                      </a:r>
                    </a:p>
                  </a:txBody>
                  <a:tcPr anchor="ctr"/>
                </a:tc>
                <a:tc>
                  <a:txBody>
                    <a:bodyPr/>
                    <a:lstStyle/>
                    <a:p>
                      <a:pPr algn="ctr"/>
                      <a:r>
                        <a:rPr lang="tr-TR" sz="1800" dirty="0">
                          <a:latin typeface="+mn-lt"/>
                        </a:rPr>
                        <a:t>1</a:t>
                      </a:r>
                    </a:p>
                  </a:txBody>
                  <a:tcPr anchor="ctr"/>
                </a:tc>
                <a:tc>
                  <a:txBody>
                    <a:bodyPr/>
                    <a:lstStyle/>
                    <a:p>
                      <a:pPr algn="ctr"/>
                      <a:r>
                        <a:rPr lang="tr-TR" sz="1800" b="0" i="0" kern="1200" dirty="0">
                          <a:solidFill>
                            <a:schemeClr val="dk1"/>
                          </a:solidFill>
                          <a:effectLst/>
                          <a:latin typeface="+mn-lt"/>
                          <a:ea typeface="+mn-ea"/>
                          <a:cs typeface="+mn-cs"/>
                        </a:rPr>
                        <a:t>87,69</a:t>
                      </a:r>
                      <a:endParaRPr lang="tr-TR" sz="1800" dirty="0">
                        <a:latin typeface="+mn-lt"/>
                      </a:endParaRPr>
                    </a:p>
                  </a:txBody>
                  <a:tcPr anchor="ctr"/>
                </a:tc>
                <a:tc>
                  <a:txBody>
                    <a:bodyPr/>
                    <a:lstStyle/>
                    <a:p>
                      <a:pPr algn="ctr"/>
                      <a:r>
                        <a:rPr lang="tr-TR" sz="1800" b="0" i="0" kern="1200" dirty="0">
                          <a:solidFill>
                            <a:schemeClr val="dk1"/>
                          </a:solidFill>
                          <a:effectLst/>
                          <a:latin typeface="+mn-lt"/>
                          <a:ea typeface="+mn-ea"/>
                          <a:cs typeface="+mn-cs"/>
                        </a:rPr>
                        <a:t>87,69</a:t>
                      </a:r>
                      <a:endParaRPr lang="tr-TR" sz="1800" dirty="0">
                        <a:latin typeface="+mn-lt"/>
                      </a:endParaRPr>
                    </a:p>
                  </a:txBody>
                  <a:tcPr anchor="ctr"/>
                </a:tc>
                <a:extLst>
                  <a:ext uri="{0D108BD9-81ED-4DB2-BD59-A6C34878D82A}">
                    <a16:rowId xmlns:a16="http://schemas.microsoft.com/office/drawing/2014/main" val="4060121435"/>
                  </a:ext>
                </a:extLst>
              </a:tr>
            </a:tbl>
          </a:graphicData>
        </a:graphic>
      </p:graphicFrame>
      <p:pic>
        <p:nvPicPr>
          <p:cNvPr id="1026" name="Picture 2">
            <a:extLst>
              <a:ext uri="{FF2B5EF4-FFF2-40B4-BE49-F238E27FC236}">
                <a16:creationId xmlns:a16="http://schemas.microsoft.com/office/drawing/2014/main" id="{51C3A2F9-0FB1-42A1-8E4D-E79256837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869" y="4772926"/>
            <a:ext cx="1555287" cy="14308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pu ve Kadastro Genel Müdürlüğü - Vikipedi">
            <a:extLst>
              <a:ext uri="{FF2B5EF4-FFF2-40B4-BE49-F238E27FC236}">
                <a16:creationId xmlns:a16="http://schemas.microsoft.com/office/drawing/2014/main" id="{401173D7-192B-40C1-BB81-4A9A09F30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888" y="4771947"/>
            <a:ext cx="1691640" cy="1629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303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40B75545-9D27-DFB3-BAA2-23745027FF72}"/>
              </a:ext>
            </a:extLst>
          </p:cNvPr>
          <p:cNvSpPr/>
          <p:nvPr/>
        </p:nvSpPr>
        <p:spPr>
          <a:xfrm>
            <a:off x="2657764" y="2150239"/>
            <a:ext cx="6731330" cy="1200329"/>
          </a:xfrm>
          <a:prstGeom prst="rect">
            <a:avLst/>
          </a:prstGeom>
          <a:noFill/>
        </p:spPr>
        <p:txBody>
          <a:bodyPr wrap="none" lIns="91440" tIns="45720" rIns="91440" bIns="45720">
            <a:spAutoFit/>
          </a:bodyPr>
          <a:lstStyle/>
          <a:p>
            <a:pPr algn="ctr"/>
            <a:r>
              <a:rPr lang="tr-TR"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Örnek Çalışmalar</a:t>
            </a:r>
          </a:p>
        </p:txBody>
      </p:sp>
      <p:pic>
        <p:nvPicPr>
          <p:cNvPr id="3" name="Picture 26" descr="GIF drone, best animated GIFs free download ">
            <a:extLst>
              <a:ext uri="{FF2B5EF4-FFF2-40B4-BE49-F238E27FC236}">
                <a16:creationId xmlns:a16="http://schemas.microsoft.com/office/drawing/2014/main" id="{797718B8-144D-4E40-8D47-DD7D03AA87E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61787" y="447885"/>
            <a:ext cx="2868426" cy="14342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6" descr="Gnss png images | PNGEgg">
            <a:extLst>
              <a:ext uri="{FF2B5EF4-FFF2-40B4-BE49-F238E27FC236}">
                <a16:creationId xmlns:a16="http://schemas.microsoft.com/office/drawing/2014/main" id="{C4B321FF-4B37-4630-8B44-E45B7ED70A2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52" b="94404" l="9483" r="89943">
                        <a14:foregroundMark x1="65517" y1="5054" x2="65517" y2="5054"/>
                        <a14:foregroundMark x1="38793" y1="13538" x2="38793" y2="13538"/>
                        <a14:foregroundMark x1="64655" y1="4152" x2="64655" y2="4152"/>
                        <a14:foregroundMark x1="63218" y1="4152" x2="63218" y2="4152"/>
                        <a14:foregroundMark x1="63793" y1="5054" x2="63793" y2="5054"/>
                        <a14:foregroundMark x1="63506" y1="5235" x2="63506" y2="5235"/>
                        <a14:foregroundMark x1="66954" y1="5054" x2="66954" y2="5054"/>
                        <a14:foregroundMark x1="66379" y1="5054" x2="71552" y2="5235"/>
                        <a14:foregroundMark x1="64080" y1="4513" x2="69828" y2="5596"/>
                        <a14:foregroundMark x1="39368" y1="14260" x2="44828" y2="14079"/>
                        <a14:foregroundMark x1="38793" y1="24549" x2="42529" y2="23105"/>
                        <a14:foregroundMark x1="66954" y1="56318" x2="66954" y2="56318"/>
                        <a14:foregroundMark x1="67241" y1="51444" x2="67241" y2="51444"/>
                        <a14:foregroundMark x1="66667" y1="38809" x2="66667" y2="38809"/>
                        <a14:foregroundMark x1="66667" y1="42058" x2="66667" y2="42058"/>
                        <a14:foregroundMark x1="67241" y1="45668" x2="67241" y2="45668"/>
                        <a14:foregroundMark x1="66954" y1="49819" x2="66954" y2="49819"/>
                        <a14:foregroundMark x1="67529" y1="49097" x2="67529" y2="49097"/>
                        <a14:foregroundMark x1="67529" y1="48014" x2="67529" y2="48014"/>
                        <a14:foregroundMark x1="67529" y1="46570" x2="67529" y2="46570"/>
                        <a14:foregroundMark x1="67529" y1="45307" x2="67529" y2="45307"/>
                        <a14:foregroundMark x1="67241" y1="44224" x2="67241" y2="38448"/>
                        <a14:foregroundMark x1="67816" y1="46209" x2="67529" y2="55235"/>
                        <a14:foregroundMark x1="66379" y1="53249" x2="66379" y2="53249"/>
                        <a14:foregroundMark x1="66667" y1="52347" x2="66667" y2="52347"/>
                        <a14:foregroundMark x1="66379" y1="49097" x2="66379" y2="49097"/>
                        <a14:foregroundMark x1="66092" y1="48014" x2="66092" y2="48014"/>
                        <a14:foregroundMark x1="66092" y1="46029" x2="66092" y2="46029"/>
                        <a14:foregroundMark x1="65805" y1="44404" x2="65805" y2="44404"/>
                        <a14:foregroundMark x1="66092" y1="42599" x2="66092" y2="42599"/>
                        <a14:foregroundMark x1="66092" y1="40794" x2="66092" y2="40794"/>
                        <a14:foregroundMark x1="66092" y1="38989" x2="66092" y2="38989"/>
                        <a14:foregroundMark x1="66954" y1="36643" x2="66954" y2="36643"/>
                        <a14:foregroundMark x1="66092" y1="83394" x2="66092" y2="83394"/>
                        <a14:foregroundMark x1="41379" y1="90072" x2="41379" y2="90072"/>
                        <a14:foregroundMark x1="40805" y1="94404" x2="40805" y2="94404"/>
                      </a14:backgroundRemoval>
                    </a14:imgEffect>
                  </a14:imgLayer>
                </a14:imgProps>
              </a:ext>
              <a:ext uri="{28A0092B-C50C-407E-A947-70E740481C1C}">
                <a14:useLocalDpi xmlns:a14="http://schemas.microsoft.com/office/drawing/2010/main" val="0"/>
              </a:ext>
            </a:extLst>
          </a:blip>
          <a:srcRect/>
          <a:stretch>
            <a:fillRect/>
          </a:stretch>
        </p:blipFill>
        <p:spPr bwMode="auto">
          <a:xfrm>
            <a:off x="343530" y="2993722"/>
            <a:ext cx="2206375" cy="35124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Total Station png images | PNGWing">
            <a:extLst>
              <a:ext uri="{FF2B5EF4-FFF2-40B4-BE49-F238E27FC236}">
                <a16:creationId xmlns:a16="http://schemas.microsoft.com/office/drawing/2014/main" id="{51FF4C45-7D7D-44E5-90AF-3F103EF44D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196" b="96607" l="10000" r="92778">
                        <a14:foregroundMark x1="34722" y1="6387" x2="34722" y2="6387"/>
                        <a14:foregroundMark x1="36667" y1="2395" x2="36667" y2="2395"/>
                        <a14:foregroundMark x1="28333" y1="13972" x2="28333" y2="13972"/>
                        <a14:foregroundMark x1="28333" y1="17565" x2="28333" y2="17565"/>
                        <a14:foregroundMark x1="25833" y1="18762" x2="25833" y2="18762"/>
                        <a14:foregroundMark x1="25833" y1="20160" x2="25833" y2="20160"/>
                        <a14:foregroundMark x1="25556" y1="21557" x2="25556" y2="21557"/>
                        <a14:foregroundMark x1="24722" y1="21357" x2="24722" y2="21357"/>
                        <a14:foregroundMark x1="25000" y1="21357" x2="25000" y2="21357"/>
                        <a14:foregroundMark x1="25556" y1="22754" x2="25556" y2="22754"/>
                        <a14:foregroundMark x1="25556" y1="26148" x2="25556" y2="26148"/>
                        <a14:foregroundMark x1="25000" y1="27545" x2="25000" y2="27545"/>
                        <a14:foregroundMark x1="24444" y1="29940" x2="24444" y2="29940"/>
                        <a14:foregroundMark x1="24167" y1="33932" x2="24167" y2="33932"/>
                        <a14:foregroundMark x1="26111" y1="49301" x2="26111" y2="49301"/>
                        <a14:foregroundMark x1="37778" y1="91018" x2="37778" y2="91018"/>
                        <a14:foregroundMark x1="36111" y1="96806" x2="36111" y2="96806"/>
                        <a14:foregroundMark x1="72222" y1="90220" x2="72222" y2="90220"/>
                        <a14:foregroundMark x1="81667" y1="41717" x2="81667" y2="41717"/>
                        <a14:foregroundMark x1="70833" y1="19561" x2="70833" y2="19561"/>
                        <a14:foregroundMark x1="60833" y1="26747" x2="60833" y2="26747"/>
                        <a14:foregroundMark x1="65000" y1="28543" x2="65000" y2="28543"/>
                        <a14:foregroundMark x1="66667" y1="29341" x2="66667" y2="29341"/>
                        <a14:foregroundMark x1="92778" y1="70060" x2="92778" y2="70060"/>
                        <a14:foregroundMark x1="12500" y1="67066" x2="12500" y2="67066"/>
                        <a14:foregroundMark x1="11944" y1="66667" x2="11944" y2="66667"/>
                        <a14:foregroundMark x1="12222" y1="67864" x2="12222" y2="67864"/>
                        <a14:foregroundMark x1="13333" y1="67265" x2="13333" y2="67265"/>
                        <a14:foregroundMark x1="12778" y1="66068" x2="12778" y2="66068"/>
                      </a14:backgroundRemoval>
                    </a14:imgEffect>
                  </a14:imgLayer>
                </a14:imgProps>
              </a:ext>
              <a:ext uri="{28A0092B-C50C-407E-A947-70E740481C1C}">
                <a14:useLocalDpi xmlns:a14="http://schemas.microsoft.com/office/drawing/2010/main" val="0"/>
              </a:ext>
            </a:extLst>
          </a:blip>
          <a:srcRect/>
          <a:stretch>
            <a:fillRect/>
          </a:stretch>
        </p:blipFill>
        <p:spPr bwMode="auto">
          <a:xfrm>
            <a:off x="612248" y="365174"/>
            <a:ext cx="1222950" cy="17019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0" descr="Nivo arşivleri - Altınsoy Grup Teknik Cihazlar">
            <a:extLst>
              <a:ext uri="{FF2B5EF4-FFF2-40B4-BE49-F238E27FC236}">
                <a16:creationId xmlns:a16="http://schemas.microsoft.com/office/drawing/2014/main" id="{1CB2801A-7092-4A23-A2BB-CD007924698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25000" y="101718"/>
            <a:ext cx="20574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istem A.Ş. Leica Geosystems AG Türkiye Yetkili Temsilcisi,Endüstriyel  Tesisler - Leica ScanStation P16">
            <a:extLst>
              <a:ext uri="{FF2B5EF4-FFF2-40B4-BE49-F238E27FC236}">
                <a16:creationId xmlns:a16="http://schemas.microsoft.com/office/drawing/2014/main" id="{52DAA904-5A98-43ED-90E8-750D964C9A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23966" y="3350568"/>
            <a:ext cx="3059467" cy="30594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JI Phantom 4 Pro Uzaktan Kumanda Drone Aksesuar : Amazon.com.tr: Elektronik">
            <a:extLst>
              <a:ext uri="{FF2B5EF4-FFF2-40B4-BE49-F238E27FC236}">
                <a16:creationId xmlns:a16="http://schemas.microsoft.com/office/drawing/2014/main" id="{D041019D-66E3-42EF-B0B4-717E302387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4726" y="3696401"/>
            <a:ext cx="1838707" cy="280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919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919C727-7665-9401-C06C-CB4100BBC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56" y="708263"/>
            <a:ext cx="10762694" cy="5916162"/>
          </a:xfrm>
          <a:prstGeom prst="rect">
            <a:avLst/>
          </a:prstGeom>
          <a:ln>
            <a:noFill/>
          </a:ln>
          <a:effectLst>
            <a:outerShdw blurRad="190500" algn="tl" rotWithShape="0">
              <a:srgbClr val="000000">
                <a:alpha val="70000"/>
              </a:srgbClr>
            </a:outerShdw>
          </a:effectLst>
        </p:spPr>
      </p:pic>
      <p:sp>
        <p:nvSpPr>
          <p:cNvPr id="6" name="Dikdörtgen 5">
            <a:extLst>
              <a:ext uri="{FF2B5EF4-FFF2-40B4-BE49-F238E27FC236}">
                <a16:creationId xmlns:a16="http://schemas.microsoft.com/office/drawing/2014/main" id="{E2527533-9962-0ACD-B60C-ACE8BEC2CB4D}"/>
              </a:ext>
            </a:extLst>
          </p:cNvPr>
          <p:cNvSpPr/>
          <p:nvPr/>
        </p:nvSpPr>
        <p:spPr>
          <a:xfrm>
            <a:off x="4131529" y="-77706"/>
            <a:ext cx="3485057" cy="707886"/>
          </a:xfrm>
          <a:prstGeom prst="rect">
            <a:avLst/>
          </a:prstGeom>
          <a:noFill/>
        </p:spPr>
        <p:txBody>
          <a:bodyPr wrap="none" lIns="91440" tIns="45720" rIns="91440" bIns="45720">
            <a:spAutoFit/>
          </a:bodyPr>
          <a:lstStyle/>
          <a:p>
            <a:pPr algn="ctr"/>
            <a:r>
              <a:rPr lang="tr-TR"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Halihazır Harita</a:t>
            </a:r>
          </a:p>
        </p:txBody>
      </p:sp>
    </p:spTree>
    <p:extLst>
      <p:ext uri="{BB962C8B-B14F-4D97-AF65-F5344CB8AC3E}">
        <p14:creationId xmlns:p14="http://schemas.microsoft.com/office/powerpoint/2010/main" val="3744433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F2070DD-442C-AE5D-AB4C-0A8C8F5CA2E9}"/>
              </a:ext>
            </a:extLst>
          </p:cNvPr>
          <p:cNvPicPr>
            <a:picLocks noChangeAspect="1"/>
          </p:cNvPicPr>
          <p:nvPr/>
        </p:nvPicPr>
        <p:blipFill>
          <a:blip r:embed="rId2"/>
          <a:stretch>
            <a:fillRect/>
          </a:stretch>
        </p:blipFill>
        <p:spPr>
          <a:xfrm>
            <a:off x="1165113" y="744037"/>
            <a:ext cx="9861773" cy="6020748"/>
          </a:xfrm>
          <a:prstGeom prst="rect">
            <a:avLst/>
          </a:prstGeom>
          <a:ln>
            <a:noFill/>
          </a:ln>
          <a:effectLst>
            <a:outerShdw blurRad="190500" algn="tl" rotWithShape="0">
              <a:srgbClr val="000000">
                <a:alpha val="70000"/>
              </a:srgbClr>
            </a:outerShdw>
          </a:effectLst>
        </p:spPr>
      </p:pic>
      <p:sp>
        <p:nvSpPr>
          <p:cNvPr id="2" name="Dikdörtgen 1">
            <a:extLst>
              <a:ext uri="{FF2B5EF4-FFF2-40B4-BE49-F238E27FC236}">
                <a16:creationId xmlns:a16="http://schemas.microsoft.com/office/drawing/2014/main" id="{8E6ADDB4-71BA-B57E-F635-AFEBAD3CC1DB}"/>
              </a:ext>
            </a:extLst>
          </p:cNvPr>
          <p:cNvSpPr/>
          <p:nvPr/>
        </p:nvSpPr>
        <p:spPr>
          <a:xfrm>
            <a:off x="2568889" y="0"/>
            <a:ext cx="6628098" cy="707886"/>
          </a:xfrm>
          <a:prstGeom prst="rect">
            <a:avLst/>
          </a:prstGeom>
          <a:noFill/>
        </p:spPr>
        <p:txBody>
          <a:bodyPr wrap="none" lIns="91440" tIns="45720" rIns="91440" bIns="45720">
            <a:spAutoFit/>
          </a:bodyPr>
          <a:lstStyle/>
          <a:p>
            <a:pPr algn="ctr"/>
            <a:r>
              <a:rPr lang="tr-TR"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Fotogrametrik Halihazır Harita</a:t>
            </a:r>
          </a:p>
        </p:txBody>
      </p:sp>
    </p:spTree>
    <p:extLst>
      <p:ext uri="{BB962C8B-B14F-4D97-AF65-F5344CB8AC3E}">
        <p14:creationId xmlns:p14="http://schemas.microsoft.com/office/powerpoint/2010/main" val="4093241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5CBF82C-77DE-6171-414B-7A69026873A0}"/>
              </a:ext>
            </a:extLst>
          </p:cNvPr>
          <p:cNvPicPr>
            <a:picLocks noChangeAspect="1"/>
          </p:cNvPicPr>
          <p:nvPr/>
        </p:nvPicPr>
        <p:blipFill rotWithShape="1">
          <a:blip r:embed="rId2">
            <a:extLst>
              <a:ext uri="{28A0092B-C50C-407E-A947-70E740481C1C}">
                <a14:useLocalDpi xmlns:a14="http://schemas.microsoft.com/office/drawing/2010/main" val="0"/>
              </a:ext>
            </a:extLst>
          </a:blip>
          <a:srcRect b="3374"/>
          <a:stretch/>
        </p:blipFill>
        <p:spPr>
          <a:xfrm>
            <a:off x="1143646" y="1079146"/>
            <a:ext cx="9385270" cy="5348972"/>
          </a:xfrm>
          <a:prstGeom prst="rect">
            <a:avLst/>
          </a:prstGeom>
          <a:ln>
            <a:noFill/>
          </a:ln>
          <a:effectLst>
            <a:outerShdw blurRad="190500" algn="tl" rotWithShape="0">
              <a:srgbClr val="000000">
                <a:alpha val="70000"/>
              </a:srgbClr>
            </a:outerShdw>
          </a:effectLst>
        </p:spPr>
      </p:pic>
      <p:sp>
        <p:nvSpPr>
          <p:cNvPr id="4" name="Dikdörtgen 3">
            <a:extLst>
              <a:ext uri="{FF2B5EF4-FFF2-40B4-BE49-F238E27FC236}">
                <a16:creationId xmlns:a16="http://schemas.microsoft.com/office/drawing/2014/main" id="{3BF4703D-F904-576C-C59D-AD42A95EACEA}"/>
              </a:ext>
            </a:extLst>
          </p:cNvPr>
          <p:cNvSpPr/>
          <p:nvPr/>
        </p:nvSpPr>
        <p:spPr>
          <a:xfrm>
            <a:off x="4733367" y="191349"/>
            <a:ext cx="2050562" cy="707886"/>
          </a:xfrm>
          <a:prstGeom prst="rect">
            <a:avLst/>
          </a:prstGeom>
          <a:noFill/>
        </p:spPr>
        <p:txBody>
          <a:bodyPr wrap="none" lIns="91440" tIns="45720" rIns="91440" bIns="45720">
            <a:spAutoFit/>
          </a:bodyPr>
          <a:lstStyle/>
          <a:p>
            <a:pPr algn="ctr"/>
            <a:r>
              <a:rPr lang="tr-TR" sz="40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Plankote</a:t>
            </a:r>
            <a:endParaRPr lang="tr-TR"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556481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F758043-B3EF-9435-210D-EEBBB725F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498" y="1000218"/>
            <a:ext cx="9575308" cy="5471604"/>
          </a:xfrm>
          <a:prstGeom prst="rect">
            <a:avLst/>
          </a:prstGeom>
          <a:ln>
            <a:noFill/>
          </a:ln>
          <a:effectLst>
            <a:outerShdw blurRad="190500" algn="tl" rotWithShape="0">
              <a:srgbClr val="000000">
                <a:alpha val="70000"/>
              </a:srgbClr>
            </a:outerShdw>
          </a:effectLst>
        </p:spPr>
      </p:pic>
      <p:sp>
        <p:nvSpPr>
          <p:cNvPr id="4" name="Dikdörtgen 3">
            <a:extLst>
              <a:ext uri="{FF2B5EF4-FFF2-40B4-BE49-F238E27FC236}">
                <a16:creationId xmlns:a16="http://schemas.microsoft.com/office/drawing/2014/main" id="{A088FC03-AF92-EEE5-E3AD-A3A3A46CDD97}"/>
              </a:ext>
            </a:extLst>
          </p:cNvPr>
          <p:cNvSpPr/>
          <p:nvPr/>
        </p:nvSpPr>
        <p:spPr>
          <a:xfrm>
            <a:off x="3731941" y="191349"/>
            <a:ext cx="4053418" cy="707886"/>
          </a:xfrm>
          <a:prstGeom prst="rect">
            <a:avLst/>
          </a:prstGeom>
          <a:noFill/>
        </p:spPr>
        <p:txBody>
          <a:bodyPr wrap="none" lIns="91440" tIns="45720" rIns="91440" bIns="45720">
            <a:spAutoFit/>
          </a:bodyPr>
          <a:lstStyle/>
          <a:p>
            <a:pPr algn="ctr"/>
            <a:r>
              <a:rPr lang="tr-TR"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Aplikasyon Krokisi</a:t>
            </a:r>
          </a:p>
        </p:txBody>
      </p:sp>
    </p:spTree>
    <p:extLst>
      <p:ext uri="{BB962C8B-B14F-4D97-AF65-F5344CB8AC3E}">
        <p14:creationId xmlns:p14="http://schemas.microsoft.com/office/powerpoint/2010/main" val="3878995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A088FC03-AF92-EEE5-E3AD-A3A3A46CDD97}"/>
              </a:ext>
            </a:extLst>
          </p:cNvPr>
          <p:cNvSpPr/>
          <p:nvPr/>
        </p:nvSpPr>
        <p:spPr>
          <a:xfrm>
            <a:off x="2535661" y="191349"/>
            <a:ext cx="6445995" cy="707886"/>
          </a:xfrm>
          <a:prstGeom prst="rect">
            <a:avLst/>
          </a:prstGeom>
          <a:noFill/>
        </p:spPr>
        <p:txBody>
          <a:bodyPr wrap="none" lIns="91440" tIns="45720" rIns="91440" bIns="45720">
            <a:spAutoFit/>
          </a:bodyPr>
          <a:lstStyle/>
          <a:p>
            <a:pPr algn="ctr"/>
            <a:r>
              <a:rPr lang="tr-TR"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Parselin Yerinde Gösterilmesi</a:t>
            </a:r>
          </a:p>
        </p:txBody>
      </p:sp>
      <p:pic>
        <p:nvPicPr>
          <p:cNvPr id="5" name="Resim 4">
            <a:extLst>
              <a:ext uri="{FF2B5EF4-FFF2-40B4-BE49-F238E27FC236}">
                <a16:creationId xmlns:a16="http://schemas.microsoft.com/office/drawing/2014/main" id="{8AAD70DE-93AE-B37F-2796-3EC28B0CE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34" y="793551"/>
            <a:ext cx="5905652" cy="2952826"/>
          </a:xfrm>
          <a:prstGeom prst="rect">
            <a:avLst/>
          </a:prstGeom>
        </p:spPr>
      </p:pic>
      <p:pic>
        <p:nvPicPr>
          <p:cNvPr id="7" name="Resim 6">
            <a:extLst>
              <a:ext uri="{FF2B5EF4-FFF2-40B4-BE49-F238E27FC236}">
                <a16:creationId xmlns:a16="http://schemas.microsoft.com/office/drawing/2014/main" id="{21DADD38-21B3-4D06-99D4-5915DBAB2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612" y="793551"/>
            <a:ext cx="5488770" cy="2952825"/>
          </a:xfrm>
          <a:prstGeom prst="rect">
            <a:avLst/>
          </a:prstGeom>
        </p:spPr>
      </p:pic>
      <p:pic>
        <p:nvPicPr>
          <p:cNvPr id="9" name="Resim 8">
            <a:extLst>
              <a:ext uri="{FF2B5EF4-FFF2-40B4-BE49-F238E27FC236}">
                <a16:creationId xmlns:a16="http://schemas.microsoft.com/office/drawing/2014/main" id="{C1B8C07D-16DD-3E2B-464A-F7E3B988AEAF}"/>
              </a:ext>
            </a:extLst>
          </p:cNvPr>
          <p:cNvPicPr>
            <a:picLocks noChangeAspect="1"/>
          </p:cNvPicPr>
          <p:nvPr/>
        </p:nvPicPr>
        <p:blipFill>
          <a:blip r:embed="rId4"/>
          <a:stretch>
            <a:fillRect/>
          </a:stretch>
        </p:blipFill>
        <p:spPr>
          <a:xfrm>
            <a:off x="215935" y="3888215"/>
            <a:ext cx="5905651" cy="2819723"/>
          </a:xfrm>
          <a:prstGeom prst="rect">
            <a:avLst/>
          </a:prstGeom>
        </p:spPr>
      </p:pic>
      <p:pic>
        <p:nvPicPr>
          <p:cNvPr id="11" name="Resim 10">
            <a:extLst>
              <a:ext uri="{FF2B5EF4-FFF2-40B4-BE49-F238E27FC236}">
                <a16:creationId xmlns:a16="http://schemas.microsoft.com/office/drawing/2014/main" id="{0EDA2132-298B-5735-14D6-50002F575011}"/>
              </a:ext>
            </a:extLst>
          </p:cNvPr>
          <p:cNvPicPr>
            <a:picLocks noChangeAspect="1"/>
          </p:cNvPicPr>
          <p:nvPr/>
        </p:nvPicPr>
        <p:blipFill>
          <a:blip r:embed="rId5"/>
          <a:stretch>
            <a:fillRect/>
          </a:stretch>
        </p:blipFill>
        <p:spPr>
          <a:xfrm>
            <a:off x="6277930" y="3888215"/>
            <a:ext cx="5407452" cy="2861010"/>
          </a:xfrm>
          <a:prstGeom prst="rect">
            <a:avLst/>
          </a:prstGeom>
        </p:spPr>
      </p:pic>
    </p:spTree>
    <p:extLst>
      <p:ext uri="{BB962C8B-B14F-4D97-AF65-F5344CB8AC3E}">
        <p14:creationId xmlns:p14="http://schemas.microsoft.com/office/powerpoint/2010/main" val="87950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9B7691BE-39C7-2D68-8A93-090E8491EAC6}"/>
              </a:ext>
            </a:extLst>
          </p:cNvPr>
          <p:cNvPicPr>
            <a:picLocks noChangeAspect="1"/>
          </p:cNvPicPr>
          <p:nvPr/>
        </p:nvPicPr>
        <p:blipFill rotWithShape="1">
          <a:blip r:embed="rId2"/>
          <a:srcRect l="6445" r="4720"/>
          <a:stretch/>
        </p:blipFill>
        <p:spPr>
          <a:xfrm>
            <a:off x="159799" y="91586"/>
            <a:ext cx="5936201" cy="6674827"/>
          </a:xfrm>
          <a:prstGeom prst="rect">
            <a:avLst/>
          </a:prstGeom>
        </p:spPr>
      </p:pic>
      <p:pic>
        <p:nvPicPr>
          <p:cNvPr id="11" name="Resim 10">
            <a:extLst>
              <a:ext uri="{FF2B5EF4-FFF2-40B4-BE49-F238E27FC236}">
                <a16:creationId xmlns:a16="http://schemas.microsoft.com/office/drawing/2014/main" id="{E523F071-55C5-DBE7-8A04-9B41FA9B5268}"/>
              </a:ext>
            </a:extLst>
          </p:cNvPr>
          <p:cNvPicPr>
            <a:picLocks noChangeAspect="1"/>
          </p:cNvPicPr>
          <p:nvPr/>
        </p:nvPicPr>
        <p:blipFill rotWithShape="1">
          <a:blip r:embed="rId3"/>
          <a:srcRect l="4659" r="5337"/>
          <a:stretch/>
        </p:blipFill>
        <p:spPr>
          <a:xfrm>
            <a:off x="6024979" y="0"/>
            <a:ext cx="5936202" cy="3279866"/>
          </a:xfrm>
          <a:prstGeom prst="rect">
            <a:avLst/>
          </a:prstGeom>
        </p:spPr>
      </p:pic>
      <p:pic>
        <p:nvPicPr>
          <p:cNvPr id="13" name="Resim 12">
            <a:extLst>
              <a:ext uri="{FF2B5EF4-FFF2-40B4-BE49-F238E27FC236}">
                <a16:creationId xmlns:a16="http://schemas.microsoft.com/office/drawing/2014/main" id="{4D2A9C6D-D5FA-898F-72CB-87706D074D3D}"/>
              </a:ext>
            </a:extLst>
          </p:cNvPr>
          <p:cNvPicPr>
            <a:picLocks noChangeAspect="1"/>
          </p:cNvPicPr>
          <p:nvPr/>
        </p:nvPicPr>
        <p:blipFill>
          <a:blip r:embed="rId4"/>
          <a:stretch>
            <a:fillRect/>
          </a:stretch>
        </p:blipFill>
        <p:spPr>
          <a:xfrm>
            <a:off x="6383045" y="3578135"/>
            <a:ext cx="5338309" cy="2281128"/>
          </a:xfrm>
          <a:prstGeom prst="rect">
            <a:avLst/>
          </a:prstGeom>
        </p:spPr>
      </p:pic>
      <p:pic>
        <p:nvPicPr>
          <p:cNvPr id="15" name="Resim 14">
            <a:extLst>
              <a:ext uri="{FF2B5EF4-FFF2-40B4-BE49-F238E27FC236}">
                <a16:creationId xmlns:a16="http://schemas.microsoft.com/office/drawing/2014/main" id="{700DBA23-2208-7246-4E02-6126ACF6D85C}"/>
              </a:ext>
            </a:extLst>
          </p:cNvPr>
          <p:cNvPicPr>
            <a:picLocks noChangeAspect="1"/>
          </p:cNvPicPr>
          <p:nvPr/>
        </p:nvPicPr>
        <p:blipFill>
          <a:blip r:embed="rId5"/>
          <a:stretch>
            <a:fillRect/>
          </a:stretch>
        </p:blipFill>
        <p:spPr>
          <a:xfrm>
            <a:off x="6174373" y="557860"/>
            <a:ext cx="5400675" cy="238125"/>
          </a:xfrm>
          <a:prstGeom prst="rect">
            <a:avLst/>
          </a:prstGeom>
        </p:spPr>
      </p:pic>
    </p:spTree>
    <p:extLst>
      <p:ext uri="{BB962C8B-B14F-4D97-AF65-F5344CB8AC3E}">
        <p14:creationId xmlns:p14="http://schemas.microsoft.com/office/powerpoint/2010/main" val="3795557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6DEF96F-E13F-866F-7D21-46F550A50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332" y="1015845"/>
            <a:ext cx="9845336" cy="5774157"/>
          </a:xfrm>
          <a:prstGeom prst="rect">
            <a:avLst/>
          </a:prstGeom>
          <a:ln>
            <a:noFill/>
          </a:ln>
          <a:effectLst>
            <a:outerShdw blurRad="190500" algn="tl" rotWithShape="0">
              <a:srgbClr val="000000">
                <a:alpha val="70000"/>
              </a:srgbClr>
            </a:outerShdw>
          </a:effectLst>
        </p:spPr>
      </p:pic>
      <p:sp>
        <p:nvSpPr>
          <p:cNvPr id="8" name="Dikdörtgen 7">
            <a:extLst>
              <a:ext uri="{FF2B5EF4-FFF2-40B4-BE49-F238E27FC236}">
                <a16:creationId xmlns:a16="http://schemas.microsoft.com/office/drawing/2014/main" id="{104F4702-3994-1B0E-0AE6-0312C045FC20}"/>
              </a:ext>
            </a:extLst>
          </p:cNvPr>
          <p:cNvSpPr/>
          <p:nvPr/>
        </p:nvSpPr>
        <p:spPr>
          <a:xfrm>
            <a:off x="3775813" y="191349"/>
            <a:ext cx="4640374" cy="707886"/>
          </a:xfrm>
          <a:prstGeom prst="rect">
            <a:avLst/>
          </a:prstGeom>
          <a:noFill/>
        </p:spPr>
        <p:txBody>
          <a:bodyPr wrap="none" lIns="91440" tIns="45720" rIns="91440" bIns="45720">
            <a:spAutoFit/>
          </a:bodyPr>
          <a:lstStyle/>
          <a:p>
            <a:pPr algn="ctr"/>
            <a:r>
              <a:rPr lang="tr-TR"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Fotogrametrik Harita</a:t>
            </a:r>
          </a:p>
        </p:txBody>
      </p:sp>
    </p:spTree>
    <p:extLst>
      <p:ext uri="{BB962C8B-B14F-4D97-AF65-F5344CB8AC3E}">
        <p14:creationId xmlns:p14="http://schemas.microsoft.com/office/powerpoint/2010/main" val="1182355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104F4702-3994-1B0E-0AE6-0312C045FC20}"/>
              </a:ext>
            </a:extLst>
          </p:cNvPr>
          <p:cNvSpPr/>
          <p:nvPr/>
        </p:nvSpPr>
        <p:spPr>
          <a:xfrm>
            <a:off x="3438466" y="191349"/>
            <a:ext cx="4640374" cy="707886"/>
          </a:xfrm>
          <a:prstGeom prst="rect">
            <a:avLst/>
          </a:prstGeom>
          <a:noFill/>
        </p:spPr>
        <p:txBody>
          <a:bodyPr wrap="none" lIns="91440" tIns="45720" rIns="91440" bIns="45720">
            <a:spAutoFit/>
          </a:bodyPr>
          <a:lstStyle/>
          <a:p>
            <a:pPr algn="ctr"/>
            <a:r>
              <a:rPr lang="tr-TR"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Fotogrametrik Harita</a:t>
            </a:r>
          </a:p>
        </p:txBody>
      </p:sp>
      <p:pic>
        <p:nvPicPr>
          <p:cNvPr id="3" name="Resim 2">
            <a:extLst>
              <a:ext uri="{FF2B5EF4-FFF2-40B4-BE49-F238E27FC236}">
                <a16:creationId xmlns:a16="http://schemas.microsoft.com/office/drawing/2014/main" id="{0BBD9D72-05F4-7ACA-3A7F-3BB08EE7F046}"/>
              </a:ext>
            </a:extLst>
          </p:cNvPr>
          <p:cNvPicPr>
            <a:picLocks noChangeAspect="1"/>
          </p:cNvPicPr>
          <p:nvPr/>
        </p:nvPicPr>
        <p:blipFill>
          <a:blip r:embed="rId2"/>
          <a:stretch>
            <a:fillRect/>
          </a:stretch>
        </p:blipFill>
        <p:spPr>
          <a:xfrm>
            <a:off x="138157" y="1019140"/>
            <a:ext cx="6085714" cy="5352381"/>
          </a:xfrm>
          <a:prstGeom prst="rect">
            <a:avLst/>
          </a:prstGeom>
        </p:spPr>
      </p:pic>
      <p:pic>
        <p:nvPicPr>
          <p:cNvPr id="6" name="Resim 5">
            <a:extLst>
              <a:ext uri="{FF2B5EF4-FFF2-40B4-BE49-F238E27FC236}">
                <a16:creationId xmlns:a16="http://schemas.microsoft.com/office/drawing/2014/main" id="{29B7E4EF-9F6E-843E-ADEA-DF6C9014B7EA}"/>
              </a:ext>
            </a:extLst>
          </p:cNvPr>
          <p:cNvPicPr>
            <a:picLocks noChangeAspect="1"/>
          </p:cNvPicPr>
          <p:nvPr/>
        </p:nvPicPr>
        <p:blipFill>
          <a:blip r:embed="rId3"/>
          <a:stretch>
            <a:fillRect/>
          </a:stretch>
        </p:blipFill>
        <p:spPr>
          <a:xfrm>
            <a:off x="6405518" y="1380421"/>
            <a:ext cx="5648325" cy="4991100"/>
          </a:xfrm>
          <a:prstGeom prst="rect">
            <a:avLst/>
          </a:prstGeom>
        </p:spPr>
      </p:pic>
    </p:spTree>
    <p:extLst>
      <p:ext uri="{BB962C8B-B14F-4D97-AF65-F5344CB8AC3E}">
        <p14:creationId xmlns:p14="http://schemas.microsoft.com/office/powerpoint/2010/main" val="1866414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104F4702-3994-1B0E-0AE6-0312C045FC20}"/>
              </a:ext>
            </a:extLst>
          </p:cNvPr>
          <p:cNvSpPr/>
          <p:nvPr/>
        </p:nvSpPr>
        <p:spPr>
          <a:xfrm>
            <a:off x="3071285" y="191349"/>
            <a:ext cx="5374741" cy="707886"/>
          </a:xfrm>
          <a:prstGeom prst="rect">
            <a:avLst/>
          </a:prstGeom>
          <a:noFill/>
        </p:spPr>
        <p:txBody>
          <a:bodyPr wrap="none" lIns="91440" tIns="45720" rIns="91440" bIns="45720">
            <a:spAutoFit/>
          </a:bodyPr>
          <a:lstStyle/>
          <a:p>
            <a:pPr algn="ctr"/>
            <a:r>
              <a:rPr lang="tr-TR"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Fotogrametrik 3B Model</a:t>
            </a:r>
          </a:p>
        </p:txBody>
      </p:sp>
      <p:grpSp>
        <p:nvGrpSpPr>
          <p:cNvPr id="9" name="Grup 8">
            <a:extLst>
              <a:ext uri="{FF2B5EF4-FFF2-40B4-BE49-F238E27FC236}">
                <a16:creationId xmlns:a16="http://schemas.microsoft.com/office/drawing/2014/main" id="{04A6D510-3619-4003-2318-DDA27AEA0B27}"/>
              </a:ext>
            </a:extLst>
          </p:cNvPr>
          <p:cNvGrpSpPr/>
          <p:nvPr/>
        </p:nvGrpSpPr>
        <p:grpSpPr>
          <a:xfrm>
            <a:off x="468390" y="1473693"/>
            <a:ext cx="11096107" cy="4891117"/>
            <a:chOff x="166550" y="2791380"/>
            <a:chExt cx="11096107" cy="3817276"/>
          </a:xfrm>
        </p:grpSpPr>
        <p:pic>
          <p:nvPicPr>
            <p:cNvPr id="4" name="Resim 3">
              <a:extLst>
                <a:ext uri="{FF2B5EF4-FFF2-40B4-BE49-F238E27FC236}">
                  <a16:creationId xmlns:a16="http://schemas.microsoft.com/office/drawing/2014/main" id="{DFA661ED-F0CB-B364-8853-613F89DF73F3}"/>
                </a:ext>
              </a:extLst>
            </p:cNvPr>
            <p:cNvPicPr>
              <a:picLocks noChangeAspect="1"/>
            </p:cNvPicPr>
            <p:nvPr/>
          </p:nvPicPr>
          <p:blipFill>
            <a:blip r:embed="rId2"/>
            <a:stretch>
              <a:fillRect/>
            </a:stretch>
          </p:blipFill>
          <p:spPr>
            <a:xfrm>
              <a:off x="166550" y="2849375"/>
              <a:ext cx="5374740" cy="3701286"/>
            </a:xfrm>
            <a:prstGeom prst="rect">
              <a:avLst/>
            </a:prstGeom>
          </p:spPr>
        </p:pic>
        <p:pic>
          <p:nvPicPr>
            <p:cNvPr id="7" name="Resim 6">
              <a:extLst>
                <a:ext uri="{FF2B5EF4-FFF2-40B4-BE49-F238E27FC236}">
                  <a16:creationId xmlns:a16="http://schemas.microsoft.com/office/drawing/2014/main" id="{76580C70-49D8-7C4F-15B5-CBC7906C011D}"/>
                </a:ext>
              </a:extLst>
            </p:cNvPr>
            <p:cNvPicPr>
              <a:picLocks noChangeAspect="1"/>
            </p:cNvPicPr>
            <p:nvPr/>
          </p:nvPicPr>
          <p:blipFill>
            <a:blip r:embed="rId3"/>
            <a:stretch>
              <a:fillRect/>
            </a:stretch>
          </p:blipFill>
          <p:spPr>
            <a:xfrm>
              <a:off x="5629395" y="2791380"/>
              <a:ext cx="5633262" cy="3817276"/>
            </a:xfrm>
            <a:prstGeom prst="rect">
              <a:avLst/>
            </a:prstGeom>
          </p:spPr>
        </p:pic>
      </p:grpSp>
    </p:spTree>
    <p:extLst>
      <p:ext uri="{BB962C8B-B14F-4D97-AF65-F5344CB8AC3E}">
        <p14:creationId xmlns:p14="http://schemas.microsoft.com/office/powerpoint/2010/main" val="3601497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104F4702-3994-1B0E-0AE6-0312C045FC20}"/>
              </a:ext>
            </a:extLst>
          </p:cNvPr>
          <p:cNvSpPr/>
          <p:nvPr/>
        </p:nvSpPr>
        <p:spPr>
          <a:xfrm>
            <a:off x="3071285" y="191349"/>
            <a:ext cx="5374741" cy="707886"/>
          </a:xfrm>
          <a:prstGeom prst="rect">
            <a:avLst/>
          </a:prstGeom>
          <a:noFill/>
        </p:spPr>
        <p:txBody>
          <a:bodyPr wrap="none" lIns="91440" tIns="45720" rIns="91440" bIns="45720">
            <a:spAutoFit/>
          </a:bodyPr>
          <a:lstStyle/>
          <a:p>
            <a:pPr algn="ctr"/>
            <a:r>
              <a:rPr lang="tr-TR"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Fotogrametrik 3B Model</a:t>
            </a:r>
          </a:p>
        </p:txBody>
      </p:sp>
      <p:pic>
        <p:nvPicPr>
          <p:cNvPr id="3" name="Resim 2">
            <a:extLst>
              <a:ext uri="{FF2B5EF4-FFF2-40B4-BE49-F238E27FC236}">
                <a16:creationId xmlns:a16="http://schemas.microsoft.com/office/drawing/2014/main" id="{4DBCA61B-AFBA-EDF3-C714-625F87D1E71E}"/>
              </a:ext>
            </a:extLst>
          </p:cNvPr>
          <p:cNvPicPr>
            <a:picLocks noChangeAspect="1"/>
          </p:cNvPicPr>
          <p:nvPr/>
        </p:nvPicPr>
        <p:blipFill>
          <a:blip r:embed="rId2"/>
          <a:stretch>
            <a:fillRect/>
          </a:stretch>
        </p:blipFill>
        <p:spPr>
          <a:xfrm>
            <a:off x="698377" y="836547"/>
            <a:ext cx="10795247" cy="5914667"/>
          </a:xfrm>
          <a:prstGeom prst="rect">
            <a:avLst/>
          </a:prstGeom>
        </p:spPr>
      </p:pic>
    </p:spTree>
    <p:extLst>
      <p:ext uri="{BB962C8B-B14F-4D97-AF65-F5344CB8AC3E}">
        <p14:creationId xmlns:p14="http://schemas.microsoft.com/office/powerpoint/2010/main" val="2238347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FD7F844-8845-7CD5-8F6F-A6C2BC39FB46}"/>
              </a:ext>
            </a:extLst>
          </p:cNvPr>
          <p:cNvPicPr>
            <a:picLocks noChangeAspect="1"/>
          </p:cNvPicPr>
          <p:nvPr/>
        </p:nvPicPr>
        <p:blipFill>
          <a:blip r:embed="rId2"/>
          <a:stretch>
            <a:fillRect/>
          </a:stretch>
        </p:blipFill>
        <p:spPr>
          <a:xfrm>
            <a:off x="90438" y="247931"/>
            <a:ext cx="12011125" cy="6232770"/>
          </a:xfrm>
          <a:prstGeom prst="rect">
            <a:avLst/>
          </a:prstGeom>
        </p:spPr>
      </p:pic>
    </p:spTree>
    <p:extLst>
      <p:ext uri="{BB962C8B-B14F-4D97-AF65-F5344CB8AC3E}">
        <p14:creationId xmlns:p14="http://schemas.microsoft.com/office/powerpoint/2010/main" val="2073834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4F4C362-E929-809E-2C88-D5BC8F285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5813" y="2458672"/>
            <a:ext cx="5913516" cy="2661082"/>
          </a:xfrm>
          <a:prstGeom prst="rect">
            <a:avLst/>
          </a:prstGeom>
          <a:ln>
            <a:noFill/>
          </a:ln>
          <a:effectLst>
            <a:outerShdw blurRad="190500" algn="tl" rotWithShape="0">
              <a:srgbClr val="000000">
                <a:alpha val="70000"/>
              </a:srgbClr>
            </a:outerShdw>
          </a:effectLst>
        </p:spPr>
      </p:pic>
      <p:pic>
        <p:nvPicPr>
          <p:cNvPr id="5" name="Resim 4">
            <a:extLst>
              <a:ext uri="{FF2B5EF4-FFF2-40B4-BE49-F238E27FC236}">
                <a16:creationId xmlns:a16="http://schemas.microsoft.com/office/drawing/2014/main" id="{DC1D32CB-773A-6BC4-26D0-30E9E1A5CF34}"/>
              </a:ext>
            </a:extLst>
          </p:cNvPr>
          <p:cNvPicPr>
            <a:picLocks noChangeAspect="1"/>
          </p:cNvPicPr>
          <p:nvPr/>
        </p:nvPicPr>
        <p:blipFill rotWithShape="1">
          <a:blip r:embed="rId3">
            <a:extLst>
              <a:ext uri="{28A0092B-C50C-407E-A947-70E740481C1C}">
                <a14:useLocalDpi xmlns:a14="http://schemas.microsoft.com/office/drawing/2010/main" val="0"/>
              </a:ext>
            </a:extLst>
          </a:blip>
          <a:srcRect t="16797" b="16796"/>
          <a:stretch/>
        </p:blipFill>
        <p:spPr>
          <a:xfrm>
            <a:off x="9105900" y="1512090"/>
            <a:ext cx="3086100" cy="4554245"/>
          </a:xfrm>
          <a:prstGeom prst="rect">
            <a:avLst/>
          </a:prstGeom>
          <a:ln>
            <a:noFill/>
          </a:ln>
          <a:effectLst>
            <a:outerShdw blurRad="190500" algn="tl" rotWithShape="0">
              <a:srgbClr val="000000">
                <a:alpha val="70000"/>
              </a:srgbClr>
            </a:outerShdw>
          </a:effectLst>
        </p:spPr>
      </p:pic>
      <p:pic>
        <p:nvPicPr>
          <p:cNvPr id="7" name="Resim 6">
            <a:extLst>
              <a:ext uri="{FF2B5EF4-FFF2-40B4-BE49-F238E27FC236}">
                <a16:creationId xmlns:a16="http://schemas.microsoft.com/office/drawing/2014/main" id="{60E89A4D-E180-6FC6-1565-3D8F5C45296E}"/>
              </a:ext>
            </a:extLst>
          </p:cNvPr>
          <p:cNvPicPr>
            <a:picLocks noChangeAspect="1"/>
          </p:cNvPicPr>
          <p:nvPr/>
        </p:nvPicPr>
        <p:blipFill rotWithShape="1">
          <a:blip r:embed="rId4">
            <a:extLst>
              <a:ext uri="{28A0092B-C50C-407E-A947-70E740481C1C}">
                <a14:useLocalDpi xmlns:a14="http://schemas.microsoft.com/office/drawing/2010/main" val="0"/>
              </a:ext>
            </a:extLst>
          </a:blip>
          <a:srcRect t="22912" b="10680"/>
          <a:stretch/>
        </p:blipFill>
        <p:spPr>
          <a:xfrm>
            <a:off x="53142" y="1512091"/>
            <a:ext cx="3086100" cy="4554244"/>
          </a:xfrm>
          <a:prstGeom prst="rect">
            <a:avLst/>
          </a:prstGeom>
          <a:ln>
            <a:noFill/>
          </a:ln>
          <a:effectLst>
            <a:outerShdw blurRad="190500" algn="tl" rotWithShape="0">
              <a:srgbClr val="000000">
                <a:alpha val="70000"/>
              </a:srgbClr>
            </a:outerShdw>
          </a:effectLst>
        </p:spPr>
      </p:pic>
      <p:sp>
        <p:nvSpPr>
          <p:cNvPr id="8" name="Dikdörtgen 7">
            <a:extLst>
              <a:ext uri="{FF2B5EF4-FFF2-40B4-BE49-F238E27FC236}">
                <a16:creationId xmlns:a16="http://schemas.microsoft.com/office/drawing/2014/main" id="{E54C0D49-4261-0CE4-D3B8-3C37B8CA32C5}"/>
              </a:ext>
            </a:extLst>
          </p:cNvPr>
          <p:cNvSpPr/>
          <p:nvPr/>
        </p:nvSpPr>
        <p:spPr>
          <a:xfrm>
            <a:off x="2026681" y="65193"/>
            <a:ext cx="8138638" cy="1015663"/>
          </a:xfrm>
          <a:prstGeom prst="rect">
            <a:avLst/>
          </a:prstGeom>
          <a:noFill/>
        </p:spPr>
        <p:txBody>
          <a:bodyPr wrap="none" lIns="91440" tIns="45720" rIns="91440" bIns="45720">
            <a:spAutoFit/>
          </a:bodyPr>
          <a:lstStyle/>
          <a:p>
            <a:pPr algn="ctr"/>
            <a:r>
              <a:rPr lang="tr-TR" sz="6000" b="1" dirty="0">
                <a:ln w="9525">
                  <a:solidFill>
                    <a:schemeClr val="bg1"/>
                  </a:solidFill>
                  <a:prstDash val="solid"/>
                </a:ln>
                <a:solidFill>
                  <a:srgbClr val="FF0000"/>
                </a:solidFill>
                <a:effectLst>
                  <a:outerShdw blurRad="12700" dist="38100" dir="2700000" algn="tl" rotWithShape="0">
                    <a:schemeClr val="bg1">
                      <a:lumMod val="50000"/>
                    </a:schemeClr>
                  </a:outerShdw>
                </a:effectLst>
              </a:rPr>
              <a:t>ALET LABORATUVARIMIZ</a:t>
            </a:r>
            <a:endParaRPr lang="tr-TR"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18494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DD77BA5-E49D-49DA-93FA-0DB7D89B5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64623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A48569E-C874-29F3-4C17-88BB7316A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86100" cy="6858000"/>
          </a:xfrm>
          <a:prstGeom prst="rect">
            <a:avLst/>
          </a:prstGeom>
        </p:spPr>
      </p:pic>
      <p:pic>
        <p:nvPicPr>
          <p:cNvPr id="5" name="Resim 4">
            <a:extLst>
              <a:ext uri="{FF2B5EF4-FFF2-40B4-BE49-F238E27FC236}">
                <a16:creationId xmlns:a16="http://schemas.microsoft.com/office/drawing/2014/main" id="{D061CD0E-5B78-7947-C53A-97B3AF31F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039" y="0"/>
            <a:ext cx="3086100" cy="6858000"/>
          </a:xfrm>
          <a:prstGeom prst="rect">
            <a:avLst/>
          </a:prstGeom>
        </p:spPr>
      </p:pic>
      <p:pic>
        <p:nvPicPr>
          <p:cNvPr id="7" name="Resim 6">
            <a:extLst>
              <a:ext uri="{FF2B5EF4-FFF2-40B4-BE49-F238E27FC236}">
                <a16:creationId xmlns:a16="http://schemas.microsoft.com/office/drawing/2014/main" id="{E186FEF8-36BC-5B85-23BA-CA0545547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078" y="0"/>
            <a:ext cx="5883922" cy="2647765"/>
          </a:xfrm>
          <a:prstGeom prst="rect">
            <a:avLst/>
          </a:prstGeom>
        </p:spPr>
      </p:pic>
      <p:pic>
        <p:nvPicPr>
          <p:cNvPr id="9" name="Resim 8">
            <a:extLst>
              <a:ext uri="{FF2B5EF4-FFF2-40B4-BE49-F238E27FC236}">
                <a16:creationId xmlns:a16="http://schemas.microsoft.com/office/drawing/2014/main" id="{4DEFA787-9EBD-ACFA-0BB3-35835FDE0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8079" y="2727664"/>
            <a:ext cx="5883922" cy="4130336"/>
          </a:xfrm>
          <a:prstGeom prst="rect">
            <a:avLst/>
          </a:prstGeom>
        </p:spPr>
      </p:pic>
    </p:spTree>
    <p:extLst>
      <p:ext uri="{BB962C8B-B14F-4D97-AF65-F5344CB8AC3E}">
        <p14:creationId xmlns:p14="http://schemas.microsoft.com/office/powerpoint/2010/main" val="1935839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0BA39C5-B990-F370-4E7E-8C27EB2BE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8" name="Resim 7">
            <a:extLst>
              <a:ext uri="{FF2B5EF4-FFF2-40B4-BE49-F238E27FC236}">
                <a16:creationId xmlns:a16="http://schemas.microsoft.com/office/drawing/2014/main" id="{9B5F0A99-5D79-500E-58A1-4B175BB61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3276" y="0"/>
            <a:ext cx="6876337" cy="6858000"/>
          </a:xfrm>
          <a:prstGeom prst="rect">
            <a:avLst/>
          </a:prstGeom>
        </p:spPr>
      </p:pic>
    </p:spTree>
    <p:extLst>
      <p:ext uri="{BB962C8B-B14F-4D97-AF65-F5344CB8AC3E}">
        <p14:creationId xmlns:p14="http://schemas.microsoft.com/office/powerpoint/2010/main" val="3217221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8CBA08C-5AD6-9AD6-9315-7F4BFC984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87439" cy="6858000"/>
          </a:xfrm>
          <a:prstGeom prst="rect">
            <a:avLst/>
          </a:prstGeom>
        </p:spPr>
      </p:pic>
      <p:pic>
        <p:nvPicPr>
          <p:cNvPr id="6" name="Resim 5">
            <a:extLst>
              <a:ext uri="{FF2B5EF4-FFF2-40B4-BE49-F238E27FC236}">
                <a16:creationId xmlns:a16="http://schemas.microsoft.com/office/drawing/2014/main" id="{C8945341-849A-AA70-08A4-433C6368F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950" y="0"/>
            <a:ext cx="4273142" cy="6858000"/>
          </a:xfrm>
          <a:prstGeom prst="rect">
            <a:avLst/>
          </a:prstGeom>
        </p:spPr>
      </p:pic>
      <p:pic>
        <p:nvPicPr>
          <p:cNvPr id="9" name="Resim 8">
            <a:extLst>
              <a:ext uri="{FF2B5EF4-FFF2-40B4-BE49-F238E27FC236}">
                <a16:creationId xmlns:a16="http://schemas.microsoft.com/office/drawing/2014/main" id="{01314168-2B28-A915-C474-7EBDDF4802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7602" y="0"/>
            <a:ext cx="4614397" cy="6858000"/>
          </a:xfrm>
          <a:prstGeom prst="rect">
            <a:avLst/>
          </a:prstGeom>
        </p:spPr>
      </p:pic>
    </p:spTree>
    <p:extLst>
      <p:ext uri="{BB962C8B-B14F-4D97-AF65-F5344CB8AC3E}">
        <p14:creationId xmlns:p14="http://schemas.microsoft.com/office/powerpoint/2010/main" val="3674103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B2AF853-8945-255D-45CE-D3C2775FEFB0}"/>
              </a:ext>
            </a:extLst>
          </p:cNvPr>
          <p:cNvPicPr>
            <a:picLocks noChangeAspect="1"/>
          </p:cNvPicPr>
          <p:nvPr/>
        </p:nvPicPr>
        <p:blipFill>
          <a:blip r:embed="rId2"/>
          <a:stretch>
            <a:fillRect/>
          </a:stretch>
        </p:blipFill>
        <p:spPr>
          <a:xfrm>
            <a:off x="158087" y="111248"/>
            <a:ext cx="6354001" cy="3374912"/>
          </a:xfrm>
          <a:prstGeom prst="rect">
            <a:avLst/>
          </a:prstGeom>
        </p:spPr>
      </p:pic>
      <p:pic>
        <p:nvPicPr>
          <p:cNvPr id="5" name="Resim 4">
            <a:extLst>
              <a:ext uri="{FF2B5EF4-FFF2-40B4-BE49-F238E27FC236}">
                <a16:creationId xmlns:a16="http://schemas.microsoft.com/office/drawing/2014/main" id="{4634F8D2-D86B-6A64-63DD-DEE71451CF41}"/>
              </a:ext>
            </a:extLst>
          </p:cNvPr>
          <p:cNvPicPr>
            <a:picLocks noChangeAspect="1"/>
          </p:cNvPicPr>
          <p:nvPr/>
        </p:nvPicPr>
        <p:blipFill>
          <a:blip r:embed="rId3"/>
          <a:stretch>
            <a:fillRect/>
          </a:stretch>
        </p:blipFill>
        <p:spPr>
          <a:xfrm>
            <a:off x="5921407" y="3483088"/>
            <a:ext cx="6270594" cy="3374912"/>
          </a:xfrm>
          <a:prstGeom prst="rect">
            <a:avLst/>
          </a:prstGeom>
        </p:spPr>
      </p:pic>
      <p:pic>
        <p:nvPicPr>
          <p:cNvPr id="7" name="Resim 6">
            <a:extLst>
              <a:ext uri="{FF2B5EF4-FFF2-40B4-BE49-F238E27FC236}">
                <a16:creationId xmlns:a16="http://schemas.microsoft.com/office/drawing/2014/main" id="{F5153243-C32C-E68C-AB3A-7219FDF4779A}"/>
              </a:ext>
            </a:extLst>
          </p:cNvPr>
          <p:cNvPicPr>
            <a:picLocks noChangeAspect="1"/>
          </p:cNvPicPr>
          <p:nvPr/>
        </p:nvPicPr>
        <p:blipFill>
          <a:blip r:embed="rId4"/>
          <a:stretch>
            <a:fillRect/>
          </a:stretch>
        </p:blipFill>
        <p:spPr>
          <a:xfrm>
            <a:off x="7656432" y="111248"/>
            <a:ext cx="3715863" cy="3699516"/>
          </a:xfrm>
          <a:prstGeom prst="rect">
            <a:avLst/>
          </a:prstGeom>
        </p:spPr>
      </p:pic>
      <p:pic>
        <p:nvPicPr>
          <p:cNvPr id="9" name="Resim 8">
            <a:extLst>
              <a:ext uri="{FF2B5EF4-FFF2-40B4-BE49-F238E27FC236}">
                <a16:creationId xmlns:a16="http://schemas.microsoft.com/office/drawing/2014/main" id="{3ADA6B51-9DB5-BBF7-1E67-4BF447F7A1A4}"/>
              </a:ext>
            </a:extLst>
          </p:cNvPr>
          <p:cNvPicPr>
            <a:picLocks noChangeAspect="1"/>
          </p:cNvPicPr>
          <p:nvPr/>
        </p:nvPicPr>
        <p:blipFill>
          <a:blip r:embed="rId5"/>
          <a:stretch>
            <a:fillRect/>
          </a:stretch>
        </p:blipFill>
        <p:spPr>
          <a:xfrm>
            <a:off x="1136526" y="3483088"/>
            <a:ext cx="3550884" cy="3281477"/>
          </a:xfrm>
          <a:prstGeom prst="rect">
            <a:avLst/>
          </a:prstGeom>
        </p:spPr>
      </p:pic>
    </p:spTree>
    <p:extLst>
      <p:ext uri="{BB962C8B-B14F-4D97-AF65-F5344CB8AC3E}">
        <p14:creationId xmlns:p14="http://schemas.microsoft.com/office/powerpoint/2010/main" val="1105005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AD9267FB-1202-44D9-860D-DEA1E8360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160" y="0"/>
            <a:ext cx="5143500" cy="6858000"/>
          </a:xfrm>
          <a:prstGeom prst="rect">
            <a:avLst/>
          </a:prstGeom>
        </p:spPr>
      </p:pic>
      <p:pic>
        <p:nvPicPr>
          <p:cNvPr id="8" name="Resim 7">
            <a:extLst>
              <a:ext uri="{FF2B5EF4-FFF2-40B4-BE49-F238E27FC236}">
                <a16:creationId xmlns:a16="http://schemas.microsoft.com/office/drawing/2014/main" id="{10FF74D3-4512-45AD-9DA2-F92533856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340" y="0"/>
            <a:ext cx="5143500" cy="6858000"/>
          </a:xfrm>
          <a:prstGeom prst="rect">
            <a:avLst/>
          </a:prstGeom>
        </p:spPr>
      </p:pic>
    </p:spTree>
    <p:extLst>
      <p:ext uri="{BB962C8B-B14F-4D97-AF65-F5344CB8AC3E}">
        <p14:creationId xmlns:p14="http://schemas.microsoft.com/office/powerpoint/2010/main" val="1719945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75058E5-25C6-59D6-596B-A4D3B3800950}"/>
              </a:ext>
            </a:extLst>
          </p:cNvPr>
          <p:cNvPicPr>
            <a:picLocks noChangeAspect="1"/>
          </p:cNvPicPr>
          <p:nvPr/>
        </p:nvPicPr>
        <p:blipFill rotWithShape="1">
          <a:blip r:embed="rId2">
            <a:extLst>
              <a:ext uri="{28A0092B-C50C-407E-A947-70E740481C1C}">
                <a14:useLocalDpi xmlns:a14="http://schemas.microsoft.com/office/drawing/2010/main" val="0"/>
              </a:ext>
            </a:extLst>
          </a:blip>
          <a:srcRect l="21383"/>
          <a:stretch/>
        </p:blipFill>
        <p:spPr>
          <a:xfrm>
            <a:off x="147782" y="1184091"/>
            <a:ext cx="6269579" cy="4489817"/>
          </a:xfrm>
          <a:prstGeom prst="rect">
            <a:avLst/>
          </a:prstGeom>
        </p:spPr>
      </p:pic>
      <p:pic>
        <p:nvPicPr>
          <p:cNvPr id="5" name="Resim 4">
            <a:extLst>
              <a:ext uri="{FF2B5EF4-FFF2-40B4-BE49-F238E27FC236}">
                <a16:creationId xmlns:a16="http://schemas.microsoft.com/office/drawing/2014/main" id="{2881D01A-BF88-43BB-B392-9D245CB8A31B}"/>
              </a:ext>
            </a:extLst>
          </p:cNvPr>
          <p:cNvPicPr>
            <a:picLocks noChangeAspect="1"/>
          </p:cNvPicPr>
          <p:nvPr/>
        </p:nvPicPr>
        <p:blipFill rotWithShape="1">
          <a:blip r:embed="rId3">
            <a:extLst>
              <a:ext uri="{28A0092B-C50C-407E-A947-70E740481C1C}">
                <a14:useLocalDpi xmlns:a14="http://schemas.microsoft.com/office/drawing/2010/main" val="0"/>
              </a:ext>
            </a:extLst>
          </a:blip>
          <a:srcRect t="26936"/>
          <a:stretch/>
        </p:blipFill>
        <p:spPr>
          <a:xfrm>
            <a:off x="6632863" y="923635"/>
            <a:ext cx="5143500" cy="5010727"/>
          </a:xfrm>
          <a:prstGeom prst="rect">
            <a:avLst/>
          </a:prstGeom>
        </p:spPr>
      </p:pic>
    </p:spTree>
    <p:extLst>
      <p:ext uri="{BB962C8B-B14F-4D97-AF65-F5344CB8AC3E}">
        <p14:creationId xmlns:p14="http://schemas.microsoft.com/office/powerpoint/2010/main" val="2747521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41FCBE02-3B40-24C7-0005-3DD968C4A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724" y="0"/>
            <a:ext cx="5143500" cy="6858000"/>
          </a:xfrm>
          <a:prstGeom prst="rect">
            <a:avLst/>
          </a:prstGeom>
        </p:spPr>
      </p:pic>
      <p:pic>
        <p:nvPicPr>
          <p:cNvPr id="7" name="Resim 6">
            <a:extLst>
              <a:ext uri="{FF2B5EF4-FFF2-40B4-BE49-F238E27FC236}">
                <a16:creationId xmlns:a16="http://schemas.microsoft.com/office/drawing/2014/main" id="{4F7E66BF-922F-D755-458E-C88092694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776" y="0"/>
            <a:ext cx="5143500" cy="6858000"/>
          </a:xfrm>
          <a:prstGeom prst="rect">
            <a:avLst/>
          </a:prstGeom>
        </p:spPr>
      </p:pic>
    </p:spTree>
    <p:extLst>
      <p:ext uri="{BB962C8B-B14F-4D97-AF65-F5344CB8AC3E}">
        <p14:creationId xmlns:p14="http://schemas.microsoft.com/office/powerpoint/2010/main" val="3550940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3C18773-D237-484F-C730-D73CF3473230}"/>
              </a:ext>
            </a:extLst>
          </p:cNvPr>
          <p:cNvPicPr>
            <a:picLocks noChangeAspect="1"/>
          </p:cNvPicPr>
          <p:nvPr/>
        </p:nvPicPr>
        <p:blipFill rotWithShape="1">
          <a:blip r:embed="rId2">
            <a:extLst>
              <a:ext uri="{28A0092B-C50C-407E-A947-70E740481C1C}">
                <a14:useLocalDpi xmlns:a14="http://schemas.microsoft.com/office/drawing/2010/main" val="0"/>
              </a:ext>
            </a:extLst>
          </a:blip>
          <a:srcRect t="29682" b="29061"/>
          <a:stretch/>
        </p:blipFill>
        <p:spPr>
          <a:xfrm>
            <a:off x="5996312" y="1363497"/>
            <a:ext cx="5632270" cy="4131006"/>
          </a:xfrm>
          <a:prstGeom prst="rect">
            <a:avLst/>
          </a:prstGeom>
        </p:spPr>
      </p:pic>
      <p:pic>
        <p:nvPicPr>
          <p:cNvPr id="5" name="Resim 4">
            <a:extLst>
              <a:ext uri="{FF2B5EF4-FFF2-40B4-BE49-F238E27FC236}">
                <a16:creationId xmlns:a16="http://schemas.microsoft.com/office/drawing/2014/main" id="{E7A5F988-3DA0-4DE7-ACEB-0828B002D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18" y="0"/>
            <a:ext cx="5143500" cy="6858000"/>
          </a:xfrm>
          <a:prstGeom prst="rect">
            <a:avLst/>
          </a:prstGeom>
        </p:spPr>
      </p:pic>
    </p:spTree>
    <p:extLst>
      <p:ext uri="{BB962C8B-B14F-4D97-AF65-F5344CB8AC3E}">
        <p14:creationId xmlns:p14="http://schemas.microsoft.com/office/powerpoint/2010/main" val="1729288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3662CBE7-CFC9-405F-9913-D8B373713E0D}"/>
              </a:ext>
            </a:extLst>
          </p:cNvPr>
          <p:cNvPicPr>
            <a:picLocks noChangeAspect="1"/>
          </p:cNvPicPr>
          <p:nvPr/>
        </p:nvPicPr>
        <p:blipFill rotWithShape="1">
          <a:blip r:embed="rId2">
            <a:extLst>
              <a:ext uri="{28A0092B-C50C-407E-A947-70E740481C1C}">
                <a14:useLocalDpi xmlns:a14="http://schemas.microsoft.com/office/drawing/2010/main" val="0"/>
              </a:ext>
            </a:extLst>
          </a:blip>
          <a:srcRect l="17879" t="22626" r="25758" b="22525"/>
          <a:stretch/>
        </p:blipFill>
        <p:spPr>
          <a:xfrm>
            <a:off x="240126" y="2965309"/>
            <a:ext cx="5153890" cy="3761510"/>
          </a:xfrm>
          <a:prstGeom prst="rect">
            <a:avLst/>
          </a:prstGeom>
        </p:spPr>
      </p:pic>
      <p:pic>
        <p:nvPicPr>
          <p:cNvPr id="8" name="Resim 7">
            <a:extLst>
              <a:ext uri="{FF2B5EF4-FFF2-40B4-BE49-F238E27FC236}">
                <a16:creationId xmlns:a16="http://schemas.microsoft.com/office/drawing/2014/main" id="{1F496D53-17DE-438A-AF81-60CE7C48196C}"/>
              </a:ext>
            </a:extLst>
          </p:cNvPr>
          <p:cNvPicPr>
            <a:picLocks noChangeAspect="1"/>
          </p:cNvPicPr>
          <p:nvPr/>
        </p:nvPicPr>
        <p:blipFill rotWithShape="1">
          <a:blip r:embed="rId3">
            <a:extLst>
              <a:ext uri="{28A0092B-C50C-407E-A947-70E740481C1C}">
                <a14:useLocalDpi xmlns:a14="http://schemas.microsoft.com/office/drawing/2010/main" val="0"/>
              </a:ext>
            </a:extLst>
          </a:blip>
          <a:srcRect l="370" t="23569" r="-1"/>
          <a:stretch/>
        </p:blipFill>
        <p:spPr>
          <a:xfrm>
            <a:off x="240126" y="131181"/>
            <a:ext cx="5153890" cy="2965309"/>
          </a:xfrm>
          <a:prstGeom prst="rect">
            <a:avLst/>
          </a:prstGeom>
        </p:spPr>
      </p:pic>
      <p:pic>
        <p:nvPicPr>
          <p:cNvPr id="10" name="Resim 9">
            <a:extLst>
              <a:ext uri="{FF2B5EF4-FFF2-40B4-BE49-F238E27FC236}">
                <a16:creationId xmlns:a16="http://schemas.microsoft.com/office/drawing/2014/main" id="{9548A0A5-6473-4CB1-84A3-233C21298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952" y="991471"/>
            <a:ext cx="6600922" cy="4950691"/>
          </a:xfrm>
          <a:prstGeom prst="rect">
            <a:avLst/>
          </a:prstGeom>
          <a:ln>
            <a:noFill/>
          </a:ln>
          <a:effectLst>
            <a:softEdge rad="112500"/>
          </a:effectLst>
        </p:spPr>
      </p:pic>
    </p:spTree>
    <p:extLst>
      <p:ext uri="{BB962C8B-B14F-4D97-AF65-F5344CB8AC3E}">
        <p14:creationId xmlns:p14="http://schemas.microsoft.com/office/powerpoint/2010/main" val="2165278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FC767AE-C89C-4F7F-9A66-9B8068711AF2}"/>
              </a:ext>
            </a:extLst>
          </p:cNvPr>
          <p:cNvPicPr>
            <a:picLocks noChangeAspect="1"/>
          </p:cNvPicPr>
          <p:nvPr/>
        </p:nvPicPr>
        <p:blipFill rotWithShape="1">
          <a:blip r:embed="rId2">
            <a:extLst>
              <a:ext uri="{28A0092B-C50C-407E-A947-70E740481C1C}">
                <a14:useLocalDpi xmlns:a14="http://schemas.microsoft.com/office/drawing/2010/main" val="0"/>
              </a:ext>
            </a:extLst>
          </a:blip>
          <a:srcRect r="6091"/>
          <a:stretch/>
        </p:blipFill>
        <p:spPr>
          <a:xfrm>
            <a:off x="5956906" y="0"/>
            <a:ext cx="5067451" cy="3605070"/>
          </a:xfrm>
          <a:prstGeom prst="rect">
            <a:avLst/>
          </a:prstGeom>
        </p:spPr>
      </p:pic>
      <p:pic>
        <p:nvPicPr>
          <p:cNvPr id="5" name="Resim 4">
            <a:extLst>
              <a:ext uri="{FF2B5EF4-FFF2-40B4-BE49-F238E27FC236}">
                <a16:creationId xmlns:a16="http://schemas.microsoft.com/office/drawing/2014/main" id="{17127A11-49D6-491C-A735-7511E41DD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171" y="0"/>
            <a:ext cx="4795735" cy="3605070"/>
          </a:xfrm>
          <a:prstGeom prst="rect">
            <a:avLst/>
          </a:prstGeom>
        </p:spPr>
      </p:pic>
      <p:pic>
        <p:nvPicPr>
          <p:cNvPr id="7" name="Resim 6">
            <a:extLst>
              <a:ext uri="{FF2B5EF4-FFF2-40B4-BE49-F238E27FC236}">
                <a16:creationId xmlns:a16="http://schemas.microsoft.com/office/drawing/2014/main" id="{89E33175-DD76-4D26-A3F4-50D32E522534}"/>
              </a:ext>
            </a:extLst>
          </p:cNvPr>
          <p:cNvPicPr>
            <a:picLocks noChangeAspect="1"/>
          </p:cNvPicPr>
          <p:nvPr/>
        </p:nvPicPr>
        <p:blipFill rotWithShape="1">
          <a:blip r:embed="rId4">
            <a:extLst>
              <a:ext uri="{28A0092B-C50C-407E-A947-70E740481C1C}">
                <a14:useLocalDpi xmlns:a14="http://schemas.microsoft.com/office/drawing/2010/main" val="0"/>
              </a:ext>
            </a:extLst>
          </a:blip>
          <a:srcRect r="1890"/>
          <a:stretch/>
        </p:blipFill>
        <p:spPr>
          <a:xfrm>
            <a:off x="1161171" y="3595150"/>
            <a:ext cx="4795735" cy="3256696"/>
          </a:xfrm>
          <a:prstGeom prst="rect">
            <a:avLst/>
          </a:prstGeom>
        </p:spPr>
      </p:pic>
      <p:pic>
        <p:nvPicPr>
          <p:cNvPr id="9" name="Resim 8">
            <a:extLst>
              <a:ext uri="{FF2B5EF4-FFF2-40B4-BE49-F238E27FC236}">
                <a16:creationId xmlns:a16="http://schemas.microsoft.com/office/drawing/2014/main" id="{84D29CF2-C023-4E25-B831-FB82B26A8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6906" y="3595150"/>
            <a:ext cx="5067451" cy="3256696"/>
          </a:xfrm>
          <a:prstGeom prst="rect">
            <a:avLst/>
          </a:prstGeom>
        </p:spPr>
      </p:pic>
    </p:spTree>
    <p:extLst>
      <p:ext uri="{BB962C8B-B14F-4D97-AF65-F5344CB8AC3E}">
        <p14:creationId xmlns:p14="http://schemas.microsoft.com/office/powerpoint/2010/main" val="16534914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59A0563-1381-4F01-852E-148073397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67323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11553B0C-36DB-4FB8-A4A2-6565A682A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283" y="0"/>
            <a:ext cx="10293433" cy="6858000"/>
          </a:xfrm>
          <a:prstGeom prst="rect">
            <a:avLst/>
          </a:prstGeom>
        </p:spPr>
      </p:pic>
    </p:spTree>
    <p:extLst>
      <p:ext uri="{BB962C8B-B14F-4D97-AF65-F5344CB8AC3E}">
        <p14:creationId xmlns:p14="http://schemas.microsoft.com/office/powerpoint/2010/main" val="1612429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0C5A7EE-DFAE-423B-81B5-541BDA955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92351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A1CB793-2AF6-CF1F-F76B-AF64840AD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12192000" cy="5486400"/>
          </a:xfrm>
          <a:prstGeom prst="rect">
            <a:avLst/>
          </a:prstGeom>
        </p:spPr>
      </p:pic>
    </p:spTree>
    <p:extLst>
      <p:ext uri="{BB962C8B-B14F-4D97-AF65-F5344CB8AC3E}">
        <p14:creationId xmlns:p14="http://schemas.microsoft.com/office/powerpoint/2010/main" val="2024110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413FE3C-46C0-5B6A-0BB7-91B87DC93E41}"/>
              </a:ext>
            </a:extLst>
          </p:cNvPr>
          <p:cNvPicPr>
            <a:picLocks noChangeAspect="1"/>
          </p:cNvPicPr>
          <p:nvPr/>
        </p:nvPicPr>
        <p:blipFill>
          <a:blip r:embed="rId2"/>
          <a:stretch>
            <a:fillRect/>
          </a:stretch>
        </p:blipFill>
        <p:spPr>
          <a:xfrm>
            <a:off x="279231" y="243304"/>
            <a:ext cx="2276475" cy="742950"/>
          </a:xfrm>
          <a:prstGeom prst="rect">
            <a:avLst/>
          </a:prstGeom>
        </p:spPr>
      </p:pic>
      <p:grpSp>
        <p:nvGrpSpPr>
          <p:cNvPr id="12" name="Grup 11">
            <a:extLst>
              <a:ext uri="{FF2B5EF4-FFF2-40B4-BE49-F238E27FC236}">
                <a16:creationId xmlns:a16="http://schemas.microsoft.com/office/drawing/2014/main" id="{E240E5A6-8AAB-C8AF-A338-EDAB56BFB05A}"/>
              </a:ext>
            </a:extLst>
          </p:cNvPr>
          <p:cNvGrpSpPr/>
          <p:nvPr/>
        </p:nvGrpSpPr>
        <p:grpSpPr>
          <a:xfrm>
            <a:off x="568173" y="906355"/>
            <a:ext cx="10723029" cy="5795224"/>
            <a:chOff x="150922" y="915233"/>
            <a:chExt cx="10723029" cy="5795224"/>
          </a:xfrm>
        </p:grpSpPr>
        <p:pic>
          <p:nvPicPr>
            <p:cNvPr id="7" name="Resim 6">
              <a:extLst>
                <a:ext uri="{FF2B5EF4-FFF2-40B4-BE49-F238E27FC236}">
                  <a16:creationId xmlns:a16="http://schemas.microsoft.com/office/drawing/2014/main" id="{E00D67B1-E1A6-6854-33D0-2E632A1EBC6E}"/>
                </a:ext>
              </a:extLst>
            </p:cNvPr>
            <p:cNvPicPr>
              <a:picLocks noChangeAspect="1"/>
            </p:cNvPicPr>
            <p:nvPr/>
          </p:nvPicPr>
          <p:blipFill rotWithShape="1">
            <a:blip r:embed="rId3"/>
            <a:srcRect l="1070"/>
            <a:stretch/>
          </p:blipFill>
          <p:spPr>
            <a:xfrm>
              <a:off x="150922" y="915233"/>
              <a:ext cx="3458268" cy="5781675"/>
            </a:xfrm>
            <a:prstGeom prst="rect">
              <a:avLst/>
            </a:prstGeom>
          </p:spPr>
        </p:pic>
        <p:pic>
          <p:nvPicPr>
            <p:cNvPr id="9" name="Resim 8">
              <a:extLst>
                <a:ext uri="{FF2B5EF4-FFF2-40B4-BE49-F238E27FC236}">
                  <a16:creationId xmlns:a16="http://schemas.microsoft.com/office/drawing/2014/main" id="{E8DD5757-4EFC-8561-4CEA-188BC02D3596}"/>
                </a:ext>
              </a:extLst>
            </p:cNvPr>
            <p:cNvPicPr>
              <a:picLocks noChangeAspect="1"/>
            </p:cNvPicPr>
            <p:nvPr/>
          </p:nvPicPr>
          <p:blipFill>
            <a:blip r:embed="rId4"/>
            <a:stretch>
              <a:fillRect/>
            </a:stretch>
          </p:blipFill>
          <p:spPr>
            <a:xfrm>
              <a:off x="3861183" y="924668"/>
              <a:ext cx="3457575" cy="5772150"/>
            </a:xfrm>
            <a:prstGeom prst="rect">
              <a:avLst/>
            </a:prstGeom>
          </p:spPr>
        </p:pic>
        <p:pic>
          <p:nvPicPr>
            <p:cNvPr id="11" name="Resim 10">
              <a:extLst>
                <a:ext uri="{FF2B5EF4-FFF2-40B4-BE49-F238E27FC236}">
                  <a16:creationId xmlns:a16="http://schemas.microsoft.com/office/drawing/2014/main" id="{50E407B6-6F10-9080-71B1-5899B8165EFC}"/>
                </a:ext>
              </a:extLst>
            </p:cNvPr>
            <p:cNvPicPr>
              <a:picLocks noChangeAspect="1"/>
            </p:cNvPicPr>
            <p:nvPr/>
          </p:nvPicPr>
          <p:blipFill>
            <a:blip r:embed="rId5"/>
            <a:stretch>
              <a:fillRect/>
            </a:stretch>
          </p:blipFill>
          <p:spPr>
            <a:xfrm>
              <a:off x="7425901" y="928782"/>
              <a:ext cx="3448050" cy="5781675"/>
            </a:xfrm>
            <a:prstGeom prst="rect">
              <a:avLst/>
            </a:prstGeom>
          </p:spPr>
        </p:pic>
      </p:grpSp>
      <p:sp>
        <p:nvSpPr>
          <p:cNvPr id="13" name="Dikdörtgen 12">
            <a:extLst>
              <a:ext uri="{FF2B5EF4-FFF2-40B4-BE49-F238E27FC236}">
                <a16:creationId xmlns:a16="http://schemas.microsoft.com/office/drawing/2014/main" id="{68D49668-69B1-5ECE-2BCE-2A125AB69D8B}"/>
              </a:ext>
            </a:extLst>
          </p:cNvPr>
          <p:cNvSpPr/>
          <p:nvPr/>
        </p:nvSpPr>
        <p:spPr>
          <a:xfrm>
            <a:off x="3573374" y="0"/>
            <a:ext cx="4144403" cy="769441"/>
          </a:xfrm>
          <a:prstGeom prst="rect">
            <a:avLst/>
          </a:prstGeom>
          <a:noFill/>
        </p:spPr>
        <p:txBody>
          <a:bodyPr wrap="none" lIns="91440" tIns="45720" rIns="91440" bIns="45720">
            <a:spAutoFit/>
          </a:bodyPr>
          <a:lstStyle/>
          <a:p>
            <a:pPr algn="ctr"/>
            <a:r>
              <a:rPr lang="tr-TR" sz="4400" b="1" cap="none" spc="0" dirty="0">
                <a:ln w="22225">
                  <a:solidFill>
                    <a:schemeClr val="accent2"/>
                  </a:solidFill>
                  <a:prstDash val="solid"/>
                </a:ln>
                <a:solidFill>
                  <a:schemeClr val="accent2">
                    <a:lumMod val="40000"/>
                    <a:lumOff val="60000"/>
                  </a:schemeClr>
                </a:solidFill>
                <a:effectLst/>
              </a:rPr>
              <a:t>Kampüste Yaşam</a:t>
            </a:r>
          </a:p>
        </p:txBody>
      </p:sp>
    </p:spTree>
    <p:extLst>
      <p:ext uri="{BB962C8B-B14F-4D97-AF65-F5344CB8AC3E}">
        <p14:creationId xmlns:p14="http://schemas.microsoft.com/office/powerpoint/2010/main" val="4013024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F7F2E879-1851-42E0-8D8C-794BB3657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645" y="0"/>
            <a:ext cx="3857625" cy="6858000"/>
          </a:xfrm>
          <a:prstGeom prst="rect">
            <a:avLst/>
          </a:prstGeom>
        </p:spPr>
      </p:pic>
      <p:pic>
        <p:nvPicPr>
          <p:cNvPr id="11" name="Resim 10">
            <a:extLst>
              <a:ext uri="{FF2B5EF4-FFF2-40B4-BE49-F238E27FC236}">
                <a16:creationId xmlns:a16="http://schemas.microsoft.com/office/drawing/2014/main" id="{C39FA494-5202-4EFC-B44C-4DE68F8E5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730" y="0"/>
            <a:ext cx="3857625" cy="6858000"/>
          </a:xfrm>
          <a:prstGeom prst="rect">
            <a:avLst/>
          </a:prstGeom>
        </p:spPr>
      </p:pic>
      <p:sp>
        <p:nvSpPr>
          <p:cNvPr id="2" name="Dikdörtgen 1">
            <a:extLst>
              <a:ext uri="{FF2B5EF4-FFF2-40B4-BE49-F238E27FC236}">
                <a16:creationId xmlns:a16="http://schemas.microsoft.com/office/drawing/2014/main" id="{C974B7B1-BF63-487B-A2CF-8925B5829FE0}"/>
              </a:ext>
            </a:extLst>
          </p:cNvPr>
          <p:cNvSpPr/>
          <p:nvPr/>
        </p:nvSpPr>
        <p:spPr>
          <a:xfrm>
            <a:off x="1502645" y="-1"/>
            <a:ext cx="9186710" cy="864000"/>
          </a:xfrm>
          <a:prstGeom prst="rect">
            <a:avLst/>
          </a:prstGeom>
          <a:solidFill>
            <a:schemeClr val="tx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lIns="91440" tIns="45720" rIns="91440" bIns="45720">
            <a:spAutoFit/>
          </a:bodyPr>
          <a:lstStyle/>
          <a:p>
            <a:pPr algn="ctr"/>
            <a:r>
              <a:rPr lang="tr-TR" sz="4800" b="1" dirty="0">
                <a:ln w="9525">
                  <a:solidFill>
                    <a:schemeClr val="bg1"/>
                  </a:solidFill>
                  <a:prstDash val="solid"/>
                </a:ln>
                <a:effectLst>
                  <a:outerShdw blurRad="12700" dist="38100" dir="2700000" algn="tl" rotWithShape="0">
                    <a:schemeClr val="bg1">
                      <a:lumMod val="50000"/>
                    </a:schemeClr>
                  </a:outerShdw>
                </a:effectLst>
              </a:rPr>
              <a:t>DİNLEDİĞİNİZ İÇİN TEŞEKKÜRLER</a:t>
            </a:r>
          </a:p>
        </p:txBody>
      </p:sp>
    </p:spTree>
    <p:extLst>
      <p:ext uri="{BB962C8B-B14F-4D97-AF65-F5344CB8AC3E}">
        <p14:creationId xmlns:p14="http://schemas.microsoft.com/office/powerpoint/2010/main" val="3281515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413FE3C-46C0-5B6A-0BB7-91B87DC93E41}"/>
              </a:ext>
            </a:extLst>
          </p:cNvPr>
          <p:cNvPicPr>
            <a:picLocks noChangeAspect="1"/>
          </p:cNvPicPr>
          <p:nvPr/>
        </p:nvPicPr>
        <p:blipFill>
          <a:blip r:embed="rId2"/>
          <a:stretch>
            <a:fillRect/>
          </a:stretch>
        </p:blipFill>
        <p:spPr>
          <a:xfrm>
            <a:off x="279231" y="243304"/>
            <a:ext cx="2276475" cy="742950"/>
          </a:xfrm>
          <a:prstGeom prst="rect">
            <a:avLst/>
          </a:prstGeom>
        </p:spPr>
      </p:pic>
      <p:grpSp>
        <p:nvGrpSpPr>
          <p:cNvPr id="13" name="Grup 12">
            <a:extLst>
              <a:ext uri="{FF2B5EF4-FFF2-40B4-BE49-F238E27FC236}">
                <a16:creationId xmlns:a16="http://schemas.microsoft.com/office/drawing/2014/main" id="{58E33D3C-961D-3FB4-5CDE-7F46BA0B0CBA}"/>
              </a:ext>
            </a:extLst>
          </p:cNvPr>
          <p:cNvGrpSpPr/>
          <p:nvPr/>
        </p:nvGrpSpPr>
        <p:grpSpPr>
          <a:xfrm>
            <a:off x="620836" y="1384913"/>
            <a:ext cx="10936689" cy="5069154"/>
            <a:chOff x="620836" y="1384913"/>
            <a:chExt cx="10936689" cy="5069154"/>
          </a:xfrm>
        </p:grpSpPr>
        <p:pic>
          <p:nvPicPr>
            <p:cNvPr id="4" name="Resim 3">
              <a:extLst>
                <a:ext uri="{FF2B5EF4-FFF2-40B4-BE49-F238E27FC236}">
                  <a16:creationId xmlns:a16="http://schemas.microsoft.com/office/drawing/2014/main" id="{7C93AA5C-0311-E60D-AC09-D19A2884BCD5}"/>
                </a:ext>
              </a:extLst>
            </p:cNvPr>
            <p:cNvPicPr>
              <a:picLocks noChangeAspect="1"/>
            </p:cNvPicPr>
            <p:nvPr/>
          </p:nvPicPr>
          <p:blipFill rotWithShape="1">
            <a:blip r:embed="rId3"/>
            <a:srcRect b="1090"/>
            <a:stretch/>
          </p:blipFill>
          <p:spPr>
            <a:xfrm>
              <a:off x="620836" y="1413723"/>
              <a:ext cx="3457575" cy="5040344"/>
            </a:xfrm>
            <a:prstGeom prst="rect">
              <a:avLst/>
            </a:prstGeom>
          </p:spPr>
        </p:pic>
        <p:pic>
          <p:nvPicPr>
            <p:cNvPr id="6" name="Resim 5">
              <a:extLst>
                <a:ext uri="{FF2B5EF4-FFF2-40B4-BE49-F238E27FC236}">
                  <a16:creationId xmlns:a16="http://schemas.microsoft.com/office/drawing/2014/main" id="{98590392-3CAA-63BD-8E18-BAAC1BE73911}"/>
                </a:ext>
              </a:extLst>
            </p:cNvPr>
            <p:cNvPicPr>
              <a:picLocks noChangeAspect="1"/>
            </p:cNvPicPr>
            <p:nvPr/>
          </p:nvPicPr>
          <p:blipFill rotWithShape="1">
            <a:blip r:embed="rId4"/>
            <a:srcRect b="1458"/>
            <a:stretch/>
          </p:blipFill>
          <p:spPr>
            <a:xfrm>
              <a:off x="4363744" y="1386441"/>
              <a:ext cx="3429000" cy="5040344"/>
            </a:xfrm>
            <a:prstGeom prst="rect">
              <a:avLst/>
            </a:prstGeom>
          </p:spPr>
        </p:pic>
        <p:pic>
          <p:nvPicPr>
            <p:cNvPr id="10" name="Resim 9">
              <a:extLst>
                <a:ext uri="{FF2B5EF4-FFF2-40B4-BE49-F238E27FC236}">
                  <a16:creationId xmlns:a16="http://schemas.microsoft.com/office/drawing/2014/main" id="{1EA4C5CF-3F2C-DFDD-0169-AB9E377279B3}"/>
                </a:ext>
              </a:extLst>
            </p:cNvPr>
            <p:cNvPicPr>
              <a:picLocks noChangeAspect="1"/>
            </p:cNvPicPr>
            <p:nvPr/>
          </p:nvPicPr>
          <p:blipFill>
            <a:blip r:embed="rId5"/>
            <a:stretch>
              <a:fillRect/>
            </a:stretch>
          </p:blipFill>
          <p:spPr>
            <a:xfrm>
              <a:off x="8109475" y="1384913"/>
              <a:ext cx="3448050" cy="5029200"/>
            </a:xfrm>
            <a:prstGeom prst="rect">
              <a:avLst/>
            </a:prstGeom>
          </p:spPr>
        </p:pic>
      </p:grpSp>
      <p:sp>
        <p:nvSpPr>
          <p:cNvPr id="14" name="Dikdörtgen 13">
            <a:extLst>
              <a:ext uri="{FF2B5EF4-FFF2-40B4-BE49-F238E27FC236}">
                <a16:creationId xmlns:a16="http://schemas.microsoft.com/office/drawing/2014/main" id="{3F448C41-01EC-9974-AD32-D3583538156E}"/>
              </a:ext>
            </a:extLst>
          </p:cNvPr>
          <p:cNvSpPr/>
          <p:nvPr/>
        </p:nvSpPr>
        <p:spPr>
          <a:xfrm>
            <a:off x="3648341" y="207935"/>
            <a:ext cx="4144403" cy="769441"/>
          </a:xfrm>
          <a:prstGeom prst="rect">
            <a:avLst/>
          </a:prstGeom>
          <a:noFill/>
        </p:spPr>
        <p:txBody>
          <a:bodyPr wrap="none" lIns="91440" tIns="45720" rIns="91440" bIns="45720">
            <a:spAutoFit/>
          </a:bodyPr>
          <a:lstStyle/>
          <a:p>
            <a:pPr algn="ctr"/>
            <a:r>
              <a:rPr lang="tr-TR" sz="4400" b="1" cap="none" spc="0" dirty="0">
                <a:ln w="22225">
                  <a:solidFill>
                    <a:schemeClr val="accent2"/>
                  </a:solidFill>
                  <a:prstDash val="solid"/>
                </a:ln>
                <a:solidFill>
                  <a:schemeClr val="accent2">
                    <a:lumMod val="40000"/>
                    <a:lumOff val="60000"/>
                  </a:schemeClr>
                </a:solidFill>
                <a:effectLst/>
              </a:rPr>
              <a:t>Kampüste Yaşam</a:t>
            </a:r>
          </a:p>
        </p:txBody>
      </p:sp>
    </p:spTree>
    <p:extLst>
      <p:ext uri="{BB962C8B-B14F-4D97-AF65-F5344CB8AC3E}">
        <p14:creationId xmlns:p14="http://schemas.microsoft.com/office/powerpoint/2010/main" val="837690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413FE3C-46C0-5B6A-0BB7-91B87DC93E41}"/>
              </a:ext>
            </a:extLst>
          </p:cNvPr>
          <p:cNvPicPr>
            <a:picLocks noChangeAspect="1"/>
          </p:cNvPicPr>
          <p:nvPr/>
        </p:nvPicPr>
        <p:blipFill>
          <a:blip r:embed="rId2"/>
          <a:stretch>
            <a:fillRect/>
          </a:stretch>
        </p:blipFill>
        <p:spPr>
          <a:xfrm>
            <a:off x="279231" y="243304"/>
            <a:ext cx="2276475" cy="742950"/>
          </a:xfrm>
          <a:prstGeom prst="rect">
            <a:avLst/>
          </a:prstGeom>
        </p:spPr>
      </p:pic>
      <p:sp>
        <p:nvSpPr>
          <p:cNvPr id="14" name="Dikdörtgen 13">
            <a:extLst>
              <a:ext uri="{FF2B5EF4-FFF2-40B4-BE49-F238E27FC236}">
                <a16:creationId xmlns:a16="http://schemas.microsoft.com/office/drawing/2014/main" id="{3F448C41-01EC-9974-AD32-D3583538156E}"/>
              </a:ext>
            </a:extLst>
          </p:cNvPr>
          <p:cNvSpPr/>
          <p:nvPr/>
        </p:nvSpPr>
        <p:spPr>
          <a:xfrm>
            <a:off x="3648341" y="207935"/>
            <a:ext cx="4144403" cy="769441"/>
          </a:xfrm>
          <a:prstGeom prst="rect">
            <a:avLst/>
          </a:prstGeom>
          <a:noFill/>
        </p:spPr>
        <p:txBody>
          <a:bodyPr wrap="none" lIns="91440" tIns="45720" rIns="91440" bIns="45720">
            <a:spAutoFit/>
          </a:bodyPr>
          <a:lstStyle/>
          <a:p>
            <a:pPr algn="ctr"/>
            <a:r>
              <a:rPr lang="tr-TR" sz="4400" b="1" cap="none" spc="0" dirty="0">
                <a:ln w="22225">
                  <a:solidFill>
                    <a:schemeClr val="accent2"/>
                  </a:solidFill>
                  <a:prstDash val="solid"/>
                </a:ln>
                <a:solidFill>
                  <a:schemeClr val="accent2">
                    <a:lumMod val="40000"/>
                    <a:lumOff val="60000"/>
                  </a:schemeClr>
                </a:solidFill>
                <a:effectLst/>
              </a:rPr>
              <a:t>Kampüste Yaşam</a:t>
            </a:r>
          </a:p>
        </p:txBody>
      </p:sp>
      <p:pic>
        <p:nvPicPr>
          <p:cNvPr id="5" name="Resim 4">
            <a:extLst>
              <a:ext uri="{FF2B5EF4-FFF2-40B4-BE49-F238E27FC236}">
                <a16:creationId xmlns:a16="http://schemas.microsoft.com/office/drawing/2014/main" id="{D5AD6AFE-243E-7389-6A59-BE12800C7BAC}"/>
              </a:ext>
            </a:extLst>
          </p:cNvPr>
          <p:cNvPicPr>
            <a:picLocks noChangeAspect="1"/>
          </p:cNvPicPr>
          <p:nvPr/>
        </p:nvPicPr>
        <p:blipFill>
          <a:blip r:embed="rId3"/>
          <a:stretch>
            <a:fillRect/>
          </a:stretch>
        </p:blipFill>
        <p:spPr>
          <a:xfrm>
            <a:off x="576262" y="1731979"/>
            <a:ext cx="11039475" cy="4143375"/>
          </a:xfrm>
          <a:prstGeom prst="rect">
            <a:avLst/>
          </a:prstGeom>
        </p:spPr>
      </p:pic>
    </p:spTree>
    <p:extLst>
      <p:ext uri="{BB962C8B-B14F-4D97-AF65-F5344CB8AC3E}">
        <p14:creationId xmlns:p14="http://schemas.microsoft.com/office/powerpoint/2010/main" val="609993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413FE3C-46C0-5B6A-0BB7-91B87DC93E41}"/>
              </a:ext>
            </a:extLst>
          </p:cNvPr>
          <p:cNvPicPr>
            <a:picLocks noChangeAspect="1"/>
          </p:cNvPicPr>
          <p:nvPr/>
        </p:nvPicPr>
        <p:blipFill>
          <a:blip r:embed="rId2"/>
          <a:stretch>
            <a:fillRect/>
          </a:stretch>
        </p:blipFill>
        <p:spPr>
          <a:xfrm>
            <a:off x="279231" y="243304"/>
            <a:ext cx="2276475" cy="742950"/>
          </a:xfrm>
          <a:prstGeom prst="rect">
            <a:avLst/>
          </a:prstGeom>
        </p:spPr>
      </p:pic>
      <p:sp>
        <p:nvSpPr>
          <p:cNvPr id="14" name="Dikdörtgen 13">
            <a:extLst>
              <a:ext uri="{FF2B5EF4-FFF2-40B4-BE49-F238E27FC236}">
                <a16:creationId xmlns:a16="http://schemas.microsoft.com/office/drawing/2014/main" id="{3F448C41-01EC-9974-AD32-D3583538156E}"/>
              </a:ext>
            </a:extLst>
          </p:cNvPr>
          <p:cNvSpPr/>
          <p:nvPr/>
        </p:nvSpPr>
        <p:spPr>
          <a:xfrm>
            <a:off x="3648341" y="207935"/>
            <a:ext cx="4144403" cy="769441"/>
          </a:xfrm>
          <a:prstGeom prst="rect">
            <a:avLst/>
          </a:prstGeom>
          <a:noFill/>
        </p:spPr>
        <p:txBody>
          <a:bodyPr wrap="none" lIns="91440" tIns="45720" rIns="91440" bIns="45720">
            <a:spAutoFit/>
          </a:bodyPr>
          <a:lstStyle/>
          <a:p>
            <a:pPr algn="ctr"/>
            <a:r>
              <a:rPr lang="tr-TR" sz="4400" b="1" cap="none" spc="0" dirty="0">
                <a:ln w="22225">
                  <a:solidFill>
                    <a:schemeClr val="accent2"/>
                  </a:solidFill>
                  <a:prstDash val="solid"/>
                </a:ln>
                <a:solidFill>
                  <a:schemeClr val="accent2">
                    <a:lumMod val="40000"/>
                    <a:lumOff val="60000"/>
                  </a:schemeClr>
                </a:solidFill>
                <a:effectLst/>
              </a:rPr>
              <a:t>Kampüste Yaşam</a:t>
            </a:r>
          </a:p>
        </p:txBody>
      </p:sp>
      <p:pic>
        <p:nvPicPr>
          <p:cNvPr id="4" name="Resim 3">
            <a:extLst>
              <a:ext uri="{FF2B5EF4-FFF2-40B4-BE49-F238E27FC236}">
                <a16:creationId xmlns:a16="http://schemas.microsoft.com/office/drawing/2014/main" id="{20AFEF69-D2B1-18B7-7090-F637CE79CEA6}"/>
              </a:ext>
            </a:extLst>
          </p:cNvPr>
          <p:cNvPicPr>
            <a:picLocks noChangeAspect="1"/>
          </p:cNvPicPr>
          <p:nvPr/>
        </p:nvPicPr>
        <p:blipFill>
          <a:blip r:embed="rId3"/>
          <a:stretch>
            <a:fillRect/>
          </a:stretch>
        </p:blipFill>
        <p:spPr>
          <a:xfrm>
            <a:off x="652462" y="1531400"/>
            <a:ext cx="10887075" cy="4114800"/>
          </a:xfrm>
          <a:prstGeom prst="rect">
            <a:avLst/>
          </a:prstGeom>
        </p:spPr>
      </p:pic>
    </p:spTree>
    <p:extLst>
      <p:ext uri="{BB962C8B-B14F-4D97-AF65-F5344CB8AC3E}">
        <p14:creationId xmlns:p14="http://schemas.microsoft.com/office/powerpoint/2010/main" val="350209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413FE3C-46C0-5B6A-0BB7-91B87DC93E41}"/>
              </a:ext>
            </a:extLst>
          </p:cNvPr>
          <p:cNvPicPr>
            <a:picLocks noChangeAspect="1"/>
          </p:cNvPicPr>
          <p:nvPr/>
        </p:nvPicPr>
        <p:blipFill>
          <a:blip r:embed="rId2"/>
          <a:stretch>
            <a:fillRect/>
          </a:stretch>
        </p:blipFill>
        <p:spPr>
          <a:xfrm>
            <a:off x="279231" y="243304"/>
            <a:ext cx="2276475" cy="742950"/>
          </a:xfrm>
          <a:prstGeom prst="rect">
            <a:avLst/>
          </a:prstGeom>
        </p:spPr>
      </p:pic>
      <p:sp>
        <p:nvSpPr>
          <p:cNvPr id="14" name="Dikdörtgen 13">
            <a:extLst>
              <a:ext uri="{FF2B5EF4-FFF2-40B4-BE49-F238E27FC236}">
                <a16:creationId xmlns:a16="http://schemas.microsoft.com/office/drawing/2014/main" id="{3F448C41-01EC-9974-AD32-D3583538156E}"/>
              </a:ext>
            </a:extLst>
          </p:cNvPr>
          <p:cNvSpPr/>
          <p:nvPr/>
        </p:nvSpPr>
        <p:spPr>
          <a:xfrm>
            <a:off x="3409430" y="207935"/>
            <a:ext cx="4622227" cy="769441"/>
          </a:xfrm>
          <a:prstGeom prst="rect">
            <a:avLst/>
          </a:prstGeom>
          <a:noFill/>
        </p:spPr>
        <p:txBody>
          <a:bodyPr wrap="none" lIns="91440" tIns="45720" rIns="91440" bIns="45720">
            <a:spAutoFit/>
          </a:bodyPr>
          <a:lstStyle/>
          <a:p>
            <a:pPr algn="ctr"/>
            <a:r>
              <a:rPr lang="tr-TR" sz="4400" b="1" cap="none" spc="0" dirty="0">
                <a:ln w="22225">
                  <a:solidFill>
                    <a:schemeClr val="accent2"/>
                  </a:solidFill>
                  <a:prstDash val="solid"/>
                </a:ln>
                <a:solidFill>
                  <a:schemeClr val="accent2">
                    <a:lumMod val="40000"/>
                    <a:lumOff val="60000"/>
                  </a:schemeClr>
                </a:solidFill>
                <a:effectLst/>
              </a:rPr>
              <a:t>Kampüste </a:t>
            </a:r>
            <a:r>
              <a:rPr lang="tr-TR" sz="4400" b="1" dirty="0">
                <a:ln w="22225">
                  <a:solidFill>
                    <a:schemeClr val="accent2"/>
                  </a:solidFill>
                  <a:prstDash val="solid"/>
                </a:ln>
                <a:solidFill>
                  <a:schemeClr val="accent2">
                    <a:lumMod val="40000"/>
                    <a:lumOff val="60000"/>
                  </a:schemeClr>
                </a:solidFill>
              </a:rPr>
              <a:t>Barınma</a:t>
            </a:r>
            <a:endParaRPr lang="tr-TR" sz="4400" b="1" cap="none" spc="0" dirty="0">
              <a:ln w="22225">
                <a:solidFill>
                  <a:schemeClr val="accent2"/>
                </a:solidFill>
                <a:prstDash val="solid"/>
              </a:ln>
              <a:solidFill>
                <a:schemeClr val="accent2">
                  <a:lumMod val="40000"/>
                  <a:lumOff val="60000"/>
                </a:schemeClr>
              </a:solidFill>
              <a:effectLst/>
            </a:endParaRPr>
          </a:p>
        </p:txBody>
      </p:sp>
      <p:pic>
        <p:nvPicPr>
          <p:cNvPr id="6" name="Resim 5">
            <a:extLst>
              <a:ext uri="{FF2B5EF4-FFF2-40B4-BE49-F238E27FC236}">
                <a16:creationId xmlns:a16="http://schemas.microsoft.com/office/drawing/2014/main" id="{88D30F4E-E630-4EE1-975C-52E151075418}"/>
              </a:ext>
            </a:extLst>
          </p:cNvPr>
          <p:cNvPicPr>
            <a:picLocks noChangeAspect="1"/>
          </p:cNvPicPr>
          <p:nvPr/>
        </p:nvPicPr>
        <p:blipFill>
          <a:blip r:embed="rId3"/>
          <a:stretch>
            <a:fillRect/>
          </a:stretch>
        </p:blipFill>
        <p:spPr>
          <a:xfrm>
            <a:off x="548179" y="986254"/>
            <a:ext cx="10344727" cy="5733482"/>
          </a:xfrm>
          <a:prstGeom prst="rect">
            <a:avLst/>
          </a:prstGeom>
        </p:spPr>
      </p:pic>
    </p:spTree>
    <p:extLst>
      <p:ext uri="{BB962C8B-B14F-4D97-AF65-F5344CB8AC3E}">
        <p14:creationId xmlns:p14="http://schemas.microsoft.com/office/powerpoint/2010/main" val="175906324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vre">
  <a:themeElements>
    <a:clrScheme name="Devre">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Devre">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vre">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1544</TotalTime>
  <Words>1399</Words>
  <Application>Microsoft Office PowerPoint</Application>
  <PresentationFormat>Geniş ekran</PresentationFormat>
  <Paragraphs>342</Paragraphs>
  <Slides>50</Slides>
  <Notes>2</Notes>
  <HiddenSlides>0</HiddenSlides>
  <MMClips>0</MMClips>
  <ScaleCrop>false</ScaleCrop>
  <HeadingPairs>
    <vt:vector size="6" baseType="variant">
      <vt:variant>
        <vt:lpstr>Kullanılan Yazı Tipleri</vt:lpstr>
      </vt:variant>
      <vt:variant>
        <vt:i4>12</vt:i4>
      </vt:variant>
      <vt:variant>
        <vt:lpstr>Tema</vt:lpstr>
      </vt:variant>
      <vt:variant>
        <vt:i4>2</vt:i4>
      </vt:variant>
      <vt:variant>
        <vt:lpstr>Slayt Başlıkları</vt:lpstr>
      </vt:variant>
      <vt:variant>
        <vt:i4>50</vt:i4>
      </vt:variant>
    </vt:vector>
  </HeadingPairs>
  <TitlesOfParts>
    <vt:vector size="64" baseType="lpstr">
      <vt:lpstr>arial</vt:lpstr>
      <vt:lpstr>arial</vt:lpstr>
      <vt:lpstr>Calibri</vt:lpstr>
      <vt:lpstr>Calibri Light</vt:lpstr>
      <vt:lpstr>Comic Sans MS</vt:lpstr>
      <vt:lpstr>Open Sans</vt:lpstr>
      <vt:lpstr>Roboto</vt:lpstr>
      <vt:lpstr>Rockwell</vt:lpstr>
      <vt:lpstr>Tahoma</vt:lpstr>
      <vt:lpstr>Times New Roman</vt:lpstr>
      <vt:lpstr>Tw Cen MT</vt:lpstr>
      <vt:lpstr>Wingdings</vt:lpstr>
      <vt:lpstr>Office Teması</vt:lpstr>
      <vt:lpstr>Devre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Rüştü ÇALLI</dc:creator>
  <cp:lastModifiedBy>mitat yıldız</cp:lastModifiedBy>
  <cp:revision>74</cp:revision>
  <dcterms:created xsi:type="dcterms:W3CDTF">2023-10-10T16:58:06Z</dcterms:created>
  <dcterms:modified xsi:type="dcterms:W3CDTF">2024-11-22T12:52:19Z</dcterms:modified>
</cp:coreProperties>
</file>